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69" r:id="rId29"/>
    <p:sldId id="270" r:id="rId30"/>
    <p:sldId id="271" r:id="rId31"/>
    <p:sldId id="272" r:id="rId32"/>
    <p:sldId id="273" r:id="rId33"/>
    <p:sldId id="274" r:id="rId34"/>
    <p:sldId id="275" r:id="rId35"/>
    <p:sldId id="276" r:id="rId36"/>
    <p:sldId id="277" r:id="rId37"/>
    <p:sldId id="292" r:id="rId38"/>
    <p:sldId id="293" r:id="rId39"/>
    <p:sldId id="294" r:id="rId40"/>
    <p:sldId id="295" r:id="rId41"/>
    <p:sldId id="296"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8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0" algn="ctr" defTabSz="584200" rtl="0" fontAlgn="auto" latinLnBrk="0" hangingPunct="0">
      <a:lnSpc>
        <a:spcPct val="8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2pPr>
    <a:lvl3pPr marL="0" marR="0" indent="0" algn="ctr" defTabSz="584200" rtl="0" fontAlgn="auto" latinLnBrk="0" hangingPunct="0">
      <a:lnSpc>
        <a:spcPct val="8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3pPr>
    <a:lvl4pPr marL="0" marR="0" indent="0" algn="ctr" defTabSz="584200" rtl="0" fontAlgn="auto" latinLnBrk="0" hangingPunct="0">
      <a:lnSpc>
        <a:spcPct val="8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4pPr>
    <a:lvl5pPr marL="0" marR="0" indent="0" algn="ctr" defTabSz="584200" rtl="0" fontAlgn="auto" latinLnBrk="0" hangingPunct="0">
      <a:lnSpc>
        <a:spcPct val="8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5pPr>
    <a:lvl6pPr marL="0" marR="0" indent="0" algn="ctr" defTabSz="584200" rtl="0" fontAlgn="auto" latinLnBrk="0" hangingPunct="0">
      <a:lnSpc>
        <a:spcPct val="8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6pPr>
    <a:lvl7pPr marL="0" marR="0" indent="0" algn="ctr" defTabSz="584200" rtl="0" fontAlgn="auto" latinLnBrk="0" hangingPunct="0">
      <a:lnSpc>
        <a:spcPct val="8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7pPr>
    <a:lvl8pPr marL="0" marR="0" indent="0" algn="ctr" defTabSz="584200" rtl="0" fontAlgn="auto" latinLnBrk="0" hangingPunct="0">
      <a:lnSpc>
        <a:spcPct val="8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8pPr>
    <a:lvl9pPr marL="0" marR="0" indent="0" algn="ctr" defTabSz="584200" rtl="0" fontAlgn="auto" latinLnBrk="0" hangingPunct="0">
      <a:lnSpc>
        <a:spcPct val="8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Light"/>
          <a:ea typeface="Helvetica Neue Light"/>
          <a:cs typeface="Helvetica Neue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Light"/>
          <a:ea typeface="Helvetica Neue Light"/>
          <a:cs typeface="Helvetica Neue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Light"/>
          <a:ea typeface="Helvetica Neue Light"/>
          <a:cs typeface="Helvetica Neue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Light"/>
          <a:ea typeface="Helvetica Neue Light"/>
          <a:cs typeface="Helvetica Neue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Light"/>
          <a:ea typeface="Helvetica Neue Light"/>
          <a:cs typeface="Helvetica Neue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49"/>
  </p:normalViewPr>
  <p:slideViewPr>
    <p:cSldViewPr snapToGrid="0" snapToObjects="1">
      <p:cViewPr varScale="1">
        <p:scale>
          <a:sx n="50" d="100"/>
          <a:sy n="50" d="100"/>
        </p:scale>
        <p:origin x="93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mn-lt"/>
        <a:ea typeface="+mn-ea"/>
        <a:cs typeface="+mn-cs"/>
        <a:sym typeface="Avenir Roman"/>
      </a:defRPr>
    </a:lvl1pPr>
    <a:lvl2pPr indent="228600" defTabSz="457200" latinLnBrk="0">
      <a:lnSpc>
        <a:spcPct val="125000"/>
      </a:lnSpc>
      <a:defRPr sz="2400">
        <a:latin typeface="+mn-lt"/>
        <a:ea typeface="+mn-ea"/>
        <a:cs typeface="+mn-cs"/>
        <a:sym typeface="Avenir Roman"/>
      </a:defRPr>
    </a:lvl2pPr>
    <a:lvl3pPr indent="457200" defTabSz="457200" latinLnBrk="0">
      <a:lnSpc>
        <a:spcPct val="125000"/>
      </a:lnSpc>
      <a:defRPr sz="2400">
        <a:latin typeface="+mn-lt"/>
        <a:ea typeface="+mn-ea"/>
        <a:cs typeface="+mn-cs"/>
        <a:sym typeface="Avenir Roman"/>
      </a:defRPr>
    </a:lvl3pPr>
    <a:lvl4pPr indent="685800" defTabSz="457200" latinLnBrk="0">
      <a:lnSpc>
        <a:spcPct val="125000"/>
      </a:lnSpc>
      <a:defRPr sz="2400">
        <a:latin typeface="+mn-lt"/>
        <a:ea typeface="+mn-ea"/>
        <a:cs typeface="+mn-cs"/>
        <a:sym typeface="Avenir Roman"/>
      </a:defRPr>
    </a:lvl4pPr>
    <a:lvl5pPr indent="914400" defTabSz="457200" latinLnBrk="0">
      <a:lnSpc>
        <a:spcPct val="125000"/>
      </a:lnSpc>
      <a:defRPr sz="2400">
        <a:latin typeface="+mn-lt"/>
        <a:ea typeface="+mn-ea"/>
        <a:cs typeface="+mn-cs"/>
        <a:sym typeface="Avenir Roman"/>
      </a:defRPr>
    </a:lvl5pPr>
    <a:lvl6pPr indent="1143000" defTabSz="457200" latinLnBrk="0">
      <a:lnSpc>
        <a:spcPct val="125000"/>
      </a:lnSpc>
      <a:defRPr sz="2400">
        <a:latin typeface="+mn-lt"/>
        <a:ea typeface="+mn-ea"/>
        <a:cs typeface="+mn-cs"/>
        <a:sym typeface="Avenir Roman"/>
      </a:defRPr>
    </a:lvl6pPr>
    <a:lvl7pPr indent="1371600" defTabSz="457200" latinLnBrk="0">
      <a:lnSpc>
        <a:spcPct val="125000"/>
      </a:lnSpc>
      <a:defRPr sz="2400">
        <a:latin typeface="+mn-lt"/>
        <a:ea typeface="+mn-ea"/>
        <a:cs typeface="+mn-cs"/>
        <a:sym typeface="Avenir Roman"/>
      </a:defRPr>
    </a:lvl7pPr>
    <a:lvl8pPr indent="1600200" defTabSz="457200" latinLnBrk="0">
      <a:lnSpc>
        <a:spcPct val="125000"/>
      </a:lnSpc>
      <a:defRPr sz="2400">
        <a:latin typeface="+mn-lt"/>
        <a:ea typeface="+mn-ea"/>
        <a:cs typeface="+mn-cs"/>
        <a:sym typeface="Avenir Roman"/>
      </a:defRPr>
    </a:lvl8pPr>
    <a:lvl9pPr indent="1828800" defTabSz="457200" latinLnBrk="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webinar@ecfa.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r>
              <a:t>When Kim starts speaking, wait 3 or 4 seconds then move to the next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a:lnSpc>
                <a:spcPct val="100000"/>
              </a:lnSpc>
              <a:defRPr sz="900"/>
            </a:pPr>
            <a:r>
              <a:t>KIM:</a:t>
            </a:r>
          </a:p>
          <a:p>
            <a:pPr lvl="2">
              <a:lnSpc>
                <a:spcPct val="100000"/>
              </a:lnSpc>
              <a:defRPr sz="900"/>
            </a:pPr>
            <a:endParaRPr/>
          </a:p>
          <a:p>
            <a:pPr>
              <a:lnSpc>
                <a:spcPct val="100000"/>
              </a:lnSpc>
              <a:defRPr sz="900"/>
            </a:pPr>
            <a:r>
              <a:t>A few housekeeping items before we get started.  </a:t>
            </a:r>
          </a:p>
          <a:p>
            <a:pPr>
              <a:lnSpc>
                <a:spcPct val="100000"/>
              </a:lnSpc>
              <a:defRPr sz="900"/>
            </a:pPr>
            <a:endParaRPr/>
          </a:p>
          <a:p>
            <a:pPr>
              <a:lnSpc>
                <a:spcPct val="100000"/>
              </a:lnSpc>
              <a:defRPr sz="900"/>
            </a:pPr>
            <a:r>
              <a:t>We are going to cover a lot of material during this webinar.  </a:t>
            </a:r>
          </a:p>
          <a:p>
            <a:pPr>
              <a:lnSpc>
                <a:spcPct val="100000"/>
              </a:lnSpc>
              <a:defRPr sz="900"/>
            </a:pPr>
            <a:endParaRPr/>
          </a:p>
          <a:p>
            <a:pPr>
              <a:lnSpc>
                <a:spcPct val="100000"/>
              </a:lnSpc>
              <a:defRPr sz="900" u="sng"/>
            </a:pPr>
            <a:r>
              <a:t>WE HAVE NOT SUBMITTED THIS WEBINAR FOR CLE APPROVAL IN ANY STATE</a:t>
            </a:r>
            <a:r>
              <a:rPr u="none"/>
              <a:t>. However, we are happy to provide you with the materials you would need to submit it for credit on your own.</a:t>
            </a:r>
          </a:p>
          <a:p>
            <a:pPr>
              <a:lnSpc>
                <a:spcPct val="100000"/>
              </a:lnSpc>
              <a:defRPr sz="900"/>
            </a:pPr>
            <a:endParaRPr u="none"/>
          </a:p>
          <a:p>
            <a:pPr>
              <a:lnSpc>
                <a:spcPct val="100000"/>
              </a:lnSpc>
              <a:defRPr sz="900"/>
            </a:pPr>
            <a:r>
              <a:t>We have posted much of the information to be discussed, including our letter to the ABA, and our various letters to some of the states, on the Christian Legal Society website.  Just go to the CLS homepage at www.clsnet.org, click on the box that says: ABA Rule 8.4 – and you should be able to find everything.</a:t>
            </a:r>
          </a:p>
          <a:p>
            <a:pPr>
              <a:lnSpc>
                <a:spcPct val="100000"/>
              </a:lnSpc>
              <a:defRPr sz="900"/>
            </a:pPr>
            <a:r>
              <a:t> </a:t>
            </a:r>
          </a:p>
          <a:p>
            <a:pPr>
              <a:lnSpc>
                <a:spcPct val="100000"/>
              </a:lnSpc>
              <a:defRPr sz="900"/>
            </a:pPr>
            <a:r>
              <a:t>If you have any questions for our panelists now or later, email us at clshq@clsnet.org.  And if you are having technical difficulties, please email  </a:t>
            </a:r>
            <a:r>
              <a:rPr u="sng">
                <a:solidFill>
                  <a:srgbClr val="0000FF"/>
                </a:solidFill>
                <a:uFill>
                  <a:solidFill>
                    <a:srgbClr val="0000FF"/>
                  </a:solidFill>
                </a:uFill>
                <a:hlinkClick r:id="rId3"/>
              </a:rPr>
              <a:t>webinar@ecfa.org</a:t>
            </a:r>
            <a:r>
              <a:t>. </a:t>
            </a:r>
          </a:p>
          <a:p>
            <a:pPr>
              <a:lnSpc>
                <a:spcPct val="100000"/>
              </a:lnSpc>
              <a:defRPr sz="900"/>
            </a:pPr>
            <a:endParaRPr/>
          </a:p>
          <a:p>
            <a:pPr defTabSz="931774">
              <a:lnSpc>
                <a:spcPct val="100000"/>
              </a:lnSpc>
              <a:defRPr sz="900"/>
            </a:pPr>
            <a:r>
              <a:t>I am very pleased to introduce our expert panelist.</a:t>
            </a:r>
          </a:p>
          <a:p>
            <a:pPr>
              <a:lnSpc>
                <a:spcPct val="100000"/>
              </a:lnSpc>
              <a:defRPr sz="900"/>
            </a:pPr>
            <a:endParaRPr/>
          </a:p>
          <a:p>
            <a:pPr>
              <a:lnSpc>
                <a:spcPct val="100000"/>
              </a:lnSpc>
              <a:defRPr sz="900"/>
            </a:pPr>
            <a:endParaRPr/>
          </a:p>
          <a:p>
            <a:pPr defTabSz="931774">
              <a:lnSpc>
                <a:spcPct val="100000"/>
              </a:lnSpc>
              <a:defRPr sz="900"/>
            </a:pPr>
            <a:r>
              <a:t>CUE for NEXT SLIDE: I am very pleased to introduce our expert panelist</a:t>
            </a:r>
          </a:p>
          <a:p>
            <a:pPr>
              <a:lnSpc>
                <a:spcPct val="100000"/>
              </a:lnSpc>
              <a:defRPr sz="900"/>
            </a:pPr>
            <a:r>
              <a:t>[NEXT SLIDE]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Shape 6"/>
          <p:cNvSpPr/>
          <p:nvPr/>
        </p:nvSpPr>
        <p:spPr>
          <a:xfrm>
            <a:off x="571499" y="4743514"/>
            <a:ext cx="11868096" cy="12701"/>
          </a:xfrm>
          <a:prstGeom prst="rect">
            <a:avLst/>
          </a:prstGeom>
          <a:ln w="12700">
            <a:solidFill>
              <a:srgbClr val="9A9A9A"/>
            </a:solidFill>
            <a:miter lim="400000"/>
          </a:ln>
        </p:spPr>
        <p:txBody>
          <a:bodyPr lIns="50800" tIns="50800" rIns="50800" bIns="50800" anchor="ctr"/>
          <a:lstStyle/>
          <a:p>
            <a:pPr algn="l" defTabSz="457200">
              <a:lnSpc>
                <a:spcPct val="100000"/>
              </a:lnSpc>
              <a:defRPr sz="1200">
                <a:latin typeface="+mj-lt"/>
                <a:ea typeface="+mj-ea"/>
                <a:cs typeface="+mj-cs"/>
                <a:sym typeface="Helvetica"/>
              </a:defRPr>
            </a:pPr>
            <a:endParaRPr/>
          </a:p>
        </p:txBody>
      </p:sp>
      <p:sp>
        <p:nvSpPr>
          <p:cNvPr id="13" name="Title Text"/>
          <p:cNvSpPr txBox="1">
            <a:spLocks noGrp="1"/>
          </p:cNvSpPr>
          <p:nvPr>
            <p:ph type="title"/>
          </p:nvPr>
        </p:nvSpPr>
        <p:spPr>
          <a:xfrm>
            <a:off x="571500" y="1320800"/>
            <a:ext cx="11861800" cy="3175000"/>
          </a:xfrm>
          <a:prstGeom prst="rect">
            <a:avLst/>
          </a:prstGeom>
        </p:spPr>
        <p:txBody>
          <a:bodyPr/>
          <a:lstStyle/>
          <a:p>
            <a:r>
              <a:t>Title Text</a:t>
            </a:r>
          </a:p>
        </p:txBody>
      </p:sp>
      <p:sp>
        <p:nvSpPr>
          <p:cNvPr id="14" name="Body Level One…"/>
          <p:cNvSpPr txBox="1">
            <a:spLocks noGrp="1"/>
          </p:cNvSpPr>
          <p:nvPr>
            <p:ph type="body" sz="quarter" idx="1"/>
          </p:nvPr>
        </p:nvSpPr>
        <p:spPr>
          <a:xfrm>
            <a:off x="571500" y="5016500"/>
            <a:ext cx="11861800" cy="1016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grpSp>
        <p:nvGrpSpPr>
          <p:cNvPr id="24" name="Shape 10"/>
          <p:cNvGrpSpPr/>
          <p:nvPr/>
        </p:nvGrpSpPr>
        <p:grpSpPr>
          <a:xfrm>
            <a:off x="7544435" y="7976234"/>
            <a:ext cx="1" cy="1422530"/>
            <a:chOff x="0" y="0"/>
            <a:chExt cx="0" cy="1422529"/>
          </a:xfrm>
        </p:grpSpPr>
        <p:sp>
          <p:nvSpPr>
            <p:cNvPr id="22" name="Line"/>
            <p:cNvSpPr/>
            <p:nvPr/>
          </p:nvSpPr>
          <p:spPr>
            <a:xfrm flipH="1">
              <a:off x="-1" y="0"/>
              <a:ext cx="2" cy="1422530"/>
            </a:xfrm>
            <a:prstGeom prst="line">
              <a:avLst/>
            </a:prstGeom>
            <a:noFill/>
            <a:ln w="12700" cap="flat">
              <a:solidFill>
                <a:srgbClr val="9A9A9A"/>
              </a:solidFill>
              <a:prstDash val="solid"/>
              <a:miter lim="400000"/>
            </a:ln>
            <a:effectLst/>
          </p:spPr>
          <p:txBody>
            <a:bodyPr wrap="square" lIns="45718" tIns="45718" rIns="45718" bIns="45718" numCol="1" anchor="t">
              <a:noAutofit/>
            </a:bodyPr>
            <a:lstStyle/>
            <a:p>
              <a:pPr>
                <a:lnSpc>
                  <a:spcPct val="100000"/>
                </a:lnSpc>
              </a:pPr>
              <a:endParaRPr/>
            </a:p>
          </p:txBody>
        </p:sp>
        <p:sp>
          <p:nvSpPr>
            <p:cNvPr id="23" name="Line"/>
            <p:cNvSpPr/>
            <p:nvPr/>
          </p:nvSpPr>
          <p:spPr>
            <a:xfrm flipV="1">
              <a:off x="-1" y="0"/>
              <a:ext cx="2" cy="1422530"/>
            </a:xfrm>
            <a:prstGeom prst="line">
              <a:avLst/>
            </a:prstGeom>
            <a:noFill/>
            <a:ln w="12700" cap="flat">
              <a:solidFill>
                <a:srgbClr val="9A9A9A"/>
              </a:solidFill>
              <a:prstDash val="solid"/>
              <a:miter lim="400000"/>
            </a:ln>
            <a:effectLst/>
          </p:spPr>
          <p:txBody>
            <a:bodyPr wrap="square" lIns="45718" tIns="45718" rIns="45718" bIns="45718" numCol="1" anchor="t">
              <a:noAutofit/>
            </a:bodyPr>
            <a:lstStyle/>
            <a:p>
              <a:pPr>
                <a:lnSpc>
                  <a:spcPct val="100000"/>
                </a:lnSpc>
              </a:pPr>
              <a:endParaRPr/>
            </a:p>
          </p:txBody>
        </p:sp>
      </p:grpSp>
      <p:sp>
        <p:nvSpPr>
          <p:cNvPr id="25" name="Title Text"/>
          <p:cNvSpPr txBox="1">
            <a:spLocks noGrp="1"/>
          </p:cNvSpPr>
          <p:nvPr>
            <p:ph type="title"/>
          </p:nvPr>
        </p:nvSpPr>
        <p:spPr>
          <a:xfrm>
            <a:off x="1409700" y="7785100"/>
            <a:ext cx="5791200" cy="1701800"/>
          </a:xfrm>
          <a:prstGeom prst="rect">
            <a:avLst/>
          </a:prstGeom>
        </p:spPr>
        <p:txBody>
          <a:bodyPr anchor="ctr"/>
          <a:lstStyle>
            <a:lvl1pPr algn="r"/>
          </a:lstStyle>
          <a:p>
            <a:r>
              <a:t>Title Text</a:t>
            </a:r>
          </a:p>
        </p:txBody>
      </p:sp>
      <p:sp>
        <p:nvSpPr>
          <p:cNvPr id="26" name="Body Level One…"/>
          <p:cNvSpPr txBox="1">
            <a:spLocks noGrp="1"/>
          </p:cNvSpPr>
          <p:nvPr>
            <p:ph type="body" sz="quarter" idx="1"/>
          </p:nvPr>
        </p:nvSpPr>
        <p:spPr>
          <a:xfrm>
            <a:off x="7848600" y="8470900"/>
            <a:ext cx="4953000" cy="508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4" name="Title Text"/>
          <p:cNvSpPr txBox="1">
            <a:spLocks noGrp="1"/>
          </p:cNvSpPr>
          <p:nvPr>
            <p:ph type="title"/>
          </p:nvPr>
        </p:nvSpPr>
        <p:spPr>
          <a:xfrm>
            <a:off x="571500" y="3289300"/>
            <a:ext cx="11861800" cy="3175000"/>
          </a:xfrm>
          <a:prstGeom prst="rect">
            <a:avLst/>
          </a:prstGeom>
        </p:spPr>
        <p:txBody>
          <a:bodyPr anchor="ct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2" name="Shape 16"/>
          <p:cNvSpPr/>
          <p:nvPr/>
        </p:nvSpPr>
        <p:spPr>
          <a:xfrm>
            <a:off x="571499" y="4857779"/>
            <a:ext cx="5334477" cy="12701"/>
          </a:xfrm>
          <a:prstGeom prst="rect">
            <a:avLst/>
          </a:prstGeom>
          <a:ln w="12700">
            <a:solidFill>
              <a:srgbClr val="9A9A9A"/>
            </a:solidFill>
            <a:miter lim="400000"/>
          </a:ln>
        </p:spPr>
        <p:txBody>
          <a:bodyPr lIns="50800" tIns="50800" rIns="50800" bIns="50800" anchor="ctr"/>
          <a:lstStyle/>
          <a:p>
            <a:pPr algn="l" defTabSz="457200">
              <a:lnSpc>
                <a:spcPct val="100000"/>
              </a:lnSpc>
              <a:defRPr sz="1200">
                <a:latin typeface="+mj-lt"/>
                <a:ea typeface="+mj-ea"/>
                <a:cs typeface="+mj-cs"/>
                <a:sym typeface="Helvetica"/>
              </a:defRPr>
            </a:pPr>
            <a:endParaRPr/>
          </a:p>
        </p:txBody>
      </p:sp>
      <p:sp>
        <p:nvSpPr>
          <p:cNvPr id="43" name="Title Text"/>
          <p:cNvSpPr txBox="1">
            <a:spLocks noGrp="1"/>
          </p:cNvSpPr>
          <p:nvPr>
            <p:ph type="title"/>
          </p:nvPr>
        </p:nvSpPr>
        <p:spPr>
          <a:xfrm>
            <a:off x="571500" y="1435100"/>
            <a:ext cx="5334000" cy="3175000"/>
          </a:xfrm>
          <a:prstGeom prst="rect">
            <a:avLst/>
          </a:prstGeom>
        </p:spPr>
        <p:txBody>
          <a:bodyPr/>
          <a:lstStyle/>
          <a:p>
            <a:r>
              <a:t>Title Text</a:t>
            </a:r>
          </a:p>
        </p:txBody>
      </p:sp>
      <p:sp>
        <p:nvSpPr>
          <p:cNvPr id="44" name="Body Level One…"/>
          <p:cNvSpPr txBox="1">
            <a:spLocks noGrp="1"/>
          </p:cNvSpPr>
          <p:nvPr>
            <p:ph type="body" sz="quarter" idx="1"/>
          </p:nvPr>
        </p:nvSpPr>
        <p:spPr>
          <a:xfrm>
            <a:off x="571500" y="5130800"/>
            <a:ext cx="5334000" cy="3175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p>
            <a:r>
              <a:t>Title Text</a:t>
            </a:r>
          </a:p>
        </p:txBody>
      </p:sp>
      <p:sp>
        <p:nvSpPr>
          <p:cNvPr id="5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1" name="Shape 25"/>
          <p:cNvSpPr/>
          <p:nvPr/>
        </p:nvSpPr>
        <p:spPr>
          <a:xfrm>
            <a:off x="571500" y="1962216"/>
            <a:ext cx="5073394" cy="12701"/>
          </a:xfrm>
          <a:prstGeom prst="rect">
            <a:avLst/>
          </a:prstGeom>
          <a:ln w="12700">
            <a:solidFill>
              <a:srgbClr val="9A9A9A"/>
            </a:solidFill>
            <a:miter lim="400000"/>
          </a:ln>
        </p:spPr>
        <p:txBody>
          <a:bodyPr lIns="50800" tIns="50800" rIns="50800" bIns="50800" anchor="ctr"/>
          <a:lstStyle/>
          <a:p>
            <a:pPr algn="l" defTabSz="457200">
              <a:lnSpc>
                <a:spcPct val="100000"/>
              </a:lnSpc>
              <a:defRPr sz="1200">
                <a:latin typeface="+mj-lt"/>
                <a:ea typeface="+mj-ea"/>
                <a:cs typeface="+mj-cs"/>
                <a:sym typeface="Helvetica"/>
              </a:defRPr>
            </a:pPr>
            <a:endParaRPr/>
          </a:p>
        </p:txBody>
      </p:sp>
      <p:sp>
        <p:nvSpPr>
          <p:cNvPr id="62"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63" name="Body Level One…"/>
          <p:cNvSpPr txBox="1">
            <a:spLocks noGrp="1"/>
          </p:cNvSpPr>
          <p:nvPr>
            <p:ph type="body" sz="half" idx="1"/>
          </p:nvPr>
        </p:nvSpPr>
        <p:spPr>
          <a:xfrm>
            <a:off x="571500" y="2222500"/>
            <a:ext cx="5080000" cy="6667500"/>
          </a:xfrm>
          <a:prstGeom prst="rect">
            <a:avLst/>
          </a:prstGeom>
        </p:spPr>
        <p:txBody>
          <a:bodyPr/>
          <a:lstStyle>
            <a:lvl1pPr marL="330200" indent="-330200">
              <a:spcBef>
                <a:spcPts val="3000"/>
              </a:spcBef>
              <a:buFontTx/>
              <a:defRPr sz="2600">
                <a:latin typeface="Helvetica Neue"/>
                <a:ea typeface="Helvetica Neue"/>
                <a:cs typeface="Helvetica Neue"/>
                <a:sym typeface="Helvetica Neue"/>
              </a:defRPr>
            </a:lvl1pPr>
            <a:lvl2pPr marL="660400" indent="-330200">
              <a:spcBef>
                <a:spcPts val="3000"/>
              </a:spcBef>
              <a:buFontTx/>
              <a:defRPr sz="2600">
                <a:latin typeface="Helvetica Neue"/>
                <a:ea typeface="Helvetica Neue"/>
                <a:cs typeface="Helvetica Neue"/>
                <a:sym typeface="Helvetica Neue"/>
              </a:defRPr>
            </a:lvl2pPr>
            <a:lvl3pPr marL="990600" indent="-330200">
              <a:spcBef>
                <a:spcPts val="3000"/>
              </a:spcBef>
              <a:buFontTx/>
              <a:defRPr sz="2600">
                <a:latin typeface="Helvetica Neue"/>
                <a:ea typeface="Helvetica Neue"/>
                <a:cs typeface="Helvetica Neue"/>
                <a:sym typeface="Helvetica Neue"/>
              </a:defRPr>
            </a:lvl3pPr>
            <a:lvl4pPr marL="1320800" indent="-330200">
              <a:spcBef>
                <a:spcPts val="3000"/>
              </a:spcBef>
              <a:buFontTx/>
              <a:defRPr sz="2600">
                <a:latin typeface="Helvetica Neue"/>
                <a:ea typeface="Helvetica Neue"/>
                <a:cs typeface="Helvetica Neue"/>
                <a:sym typeface="Helvetica Neue"/>
              </a:defRPr>
            </a:lvl4pPr>
            <a:lvl5pPr marL="1651000" indent="-330200">
              <a:spcBef>
                <a:spcPts val="3000"/>
              </a:spcBef>
              <a:buFontTx/>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71" name="Body Level One…"/>
          <p:cNvSpPr txBox="1">
            <a:spLocks noGrp="1"/>
          </p:cNvSpPr>
          <p:nvPr>
            <p:ph type="body" idx="1"/>
          </p:nvPr>
        </p:nvSpPr>
        <p:spPr>
          <a:xfrm>
            <a:off x="889000" y="889000"/>
            <a:ext cx="11214100" cy="7962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79" name="Shape 31"/>
          <p:cNvSpPr/>
          <p:nvPr/>
        </p:nvSpPr>
        <p:spPr>
          <a:xfrm>
            <a:off x="9048812" y="508000"/>
            <a:ext cx="12701" cy="7975632"/>
          </a:xfrm>
          <a:prstGeom prst="rect">
            <a:avLst/>
          </a:prstGeom>
          <a:ln w="12700">
            <a:solidFill>
              <a:srgbClr val="9A9A9A"/>
            </a:solidFill>
            <a:miter lim="400000"/>
          </a:ln>
        </p:spPr>
        <p:txBody>
          <a:bodyPr lIns="50800" tIns="50800" rIns="50800" bIns="50800" anchor="ctr"/>
          <a:lstStyle/>
          <a:p>
            <a:pPr algn="l" defTabSz="457200">
              <a:lnSpc>
                <a:spcPct val="100000"/>
              </a:lnSpc>
              <a:defRPr sz="1200">
                <a:latin typeface="+mj-lt"/>
                <a:ea typeface="+mj-ea"/>
                <a:cs typeface="+mj-cs"/>
                <a:sym typeface="Helvetica"/>
              </a:defRPr>
            </a:pPr>
            <a:endParaRPr/>
          </a:p>
        </p:txBody>
      </p:sp>
      <p:sp>
        <p:nvSpPr>
          <p:cNvPr id="80" name="Shape 32"/>
          <p:cNvSpPr/>
          <p:nvPr/>
        </p:nvSpPr>
        <p:spPr>
          <a:xfrm>
            <a:off x="9055096" y="4457729"/>
            <a:ext cx="3448504" cy="12701"/>
          </a:xfrm>
          <a:prstGeom prst="rect">
            <a:avLst/>
          </a:prstGeom>
          <a:ln w="12700">
            <a:solidFill>
              <a:srgbClr val="9A9A9A"/>
            </a:solidFill>
            <a:miter lim="400000"/>
          </a:ln>
        </p:spPr>
        <p:txBody>
          <a:bodyPr lIns="50800" tIns="50800" rIns="50800" bIns="50800" anchor="ctr"/>
          <a:lstStyle/>
          <a:p>
            <a:pPr algn="l" defTabSz="457200">
              <a:lnSpc>
                <a:spcPct val="100000"/>
              </a:lnSpc>
              <a:defRPr sz="1200">
                <a:latin typeface="+mj-lt"/>
                <a:ea typeface="+mj-ea"/>
                <a:cs typeface="+mj-cs"/>
                <a:sym typeface="Helvetica"/>
              </a:defRPr>
            </a:pPr>
            <a:endParaRPr/>
          </a:p>
        </p:txBody>
      </p:sp>
      <p:sp>
        <p:nvSpPr>
          <p:cNvPr id="81" name="Body Level One…"/>
          <p:cNvSpPr txBox="1">
            <a:spLocks noGrp="1"/>
          </p:cNvSpPr>
          <p:nvPr>
            <p:ph type="body" sz="quarter" idx="1"/>
          </p:nvPr>
        </p:nvSpPr>
        <p:spPr>
          <a:xfrm>
            <a:off x="520700" y="8661400"/>
            <a:ext cx="8369300" cy="9398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71500" y="1962214"/>
            <a:ext cx="11868106" cy="12701"/>
          </a:xfrm>
          <a:prstGeom prst="rect">
            <a:avLst/>
          </a:prstGeom>
          <a:ln w="12700">
            <a:solidFill>
              <a:srgbClr val="9A9A9A"/>
            </a:solidFill>
            <a:miter lim="400000"/>
          </a:ln>
        </p:spPr>
        <p:txBody>
          <a:bodyPr lIns="50800" tIns="50800" rIns="50800" bIns="50800" anchor="ctr"/>
          <a:lstStyle/>
          <a:p>
            <a:pPr algn="l" defTabSz="457200">
              <a:lnSpc>
                <a:spcPct val="100000"/>
              </a:lnSpc>
              <a:defRPr sz="1200">
                <a:latin typeface="+mj-lt"/>
                <a:ea typeface="+mj-ea"/>
                <a:cs typeface="+mj-cs"/>
                <a:sym typeface="Helvetica"/>
              </a:defRPr>
            </a:pPr>
            <a:endParaRPr/>
          </a:p>
        </p:txBody>
      </p:sp>
      <p:sp>
        <p:nvSpPr>
          <p:cNvPr id="3" name="Title Text"/>
          <p:cNvSpPr txBox="1">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r>
              <a:t>Title Text</a:t>
            </a:r>
          </a:p>
        </p:txBody>
      </p:sp>
      <p:sp>
        <p:nvSpPr>
          <p:cNvPr id="4" name="Body Level One…"/>
          <p:cNvSpPr txBox="1">
            <a:spLocks noGrp="1"/>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6285652" y="8779791"/>
            <a:ext cx="3034455" cy="520701"/>
          </a:xfrm>
          <a:prstGeom prst="rect">
            <a:avLst/>
          </a:prstGeom>
          <a:ln w="12700">
            <a:miter lim="400000"/>
          </a:ln>
        </p:spPr>
        <p:txBody>
          <a:bodyPr wrap="none" lIns="45719" rIns="45719" anchor="ctr">
            <a:spAutoFit/>
          </a:bodyPr>
          <a:lstStyle>
            <a:lvl1pPr algn="r">
              <a:lnSpc>
                <a:spcPct val="100000"/>
              </a:lnSpc>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Light"/>
          <a:ea typeface="Helvetica Neue Light"/>
          <a:cs typeface="Helvetica Neue Light"/>
          <a:sym typeface="Helvetica Neue Light"/>
        </a:defRPr>
      </a:lvl1pPr>
      <a:lvl2pPr marL="0" marR="0" indent="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Light"/>
          <a:ea typeface="Helvetica Neue Light"/>
          <a:cs typeface="Helvetica Neue Light"/>
          <a:sym typeface="Helvetica Neue Light"/>
        </a:defRPr>
      </a:lvl2pPr>
      <a:lvl3pPr marL="0" marR="0" indent="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Light"/>
          <a:ea typeface="Helvetica Neue Light"/>
          <a:cs typeface="Helvetica Neue Light"/>
          <a:sym typeface="Helvetica Neue Light"/>
        </a:defRPr>
      </a:lvl3pPr>
      <a:lvl4pPr marL="0" marR="0" indent="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Light"/>
          <a:ea typeface="Helvetica Neue Light"/>
          <a:cs typeface="Helvetica Neue Light"/>
          <a:sym typeface="Helvetica Neue Light"/>
        </a:defRPr>
      </a:lvl4pPr>
      <a:lvl5pPr marL="0" marR="0" indent="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Light"/>
          <a:ea typeface="Helvetica Neue Light"/>
          <a:cs typeface="Helvetica Neue Light"/>
          <a:sym typeface="Helvetica Neue Light"/>
        </a:defRPr>
      </a:lvl5pPr>
      <a:lvl6pPr marL="0" marR="0" indent="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Light"/>
          <a:ea typeface="Helvetica Neue Light"/>
          <a:cs typeface="Helvetica Neue Light"/>
          <a:sym typeface="Helvetica Neue Light"/>
        </a:defRPr>
      </a:lvl6pPr>
      <a:lvl7pPr marL="0" marR="0" indent="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Light"/>
          <a:ea typeface="Helvetica Neue Light"/>
          <a:cs typeface="Helvetica Neue Light"/>
          <a:sym typeface="Helvetica Neue Light"/>
        </a:defRPr>
      </a:lvl7pPr>
      <a:lvl8pPr marL="0" marR="0" indent="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Light"/>
          <a:ea typeface="Helvetica Neue Light"/>
          <a:cs typeface="Helvetica Neue Light"/>
          <a:sym typeface="Helvetica Neue Light"/>
        </a:defRPr>
      </a:lvl8pPr>
      <a:lvl9pPr marL="0" marR="0" indent="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Light"/>
          <a:ea typeface="Helvetica Neue Light"/>
          <a:cs typeface="Helvetica Neue Light"/>
          <a:sym typeface="Helvetica Neue Light"/>
        </a:defRPr>
      </a:lvl9pPr>
    </p:titleStyle>
    <p:bodyStyle>
      <a:lvl1pPr marL="457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solidFill>
            <a:srgbClr val="747474"/>
          </a:solidFill>
          <a:uFillTx/>
          <a:latin typeface="Helvetica Neue Light"/>
          <a:ea typeface="Helvetica Neue Light"/>
          <a:cs typeface="Helvetica Neue Light"/>
          <a:sym typeface="Helvetica Neue Light"/>
        </a:defRPr>
      </a:lvl1pPr>
      <a:lvl2pPr marL="914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solidFill>
            <a:srgbClr val="747474"/>
          </a:solidFill>
          <a:uFillTx/>
          <a:latin typeface="Helvetica Neue Light"/>
          <a:ea typeface="Helvetica Neue Light"/>
          <a:cs typeface="Helvetica Neue Light"/>
          <a:sym typeface="Helvetica Neue Light"/>
        </a:defRPr>
      </a:lvl2pPr>
      <a:lvl3pPr marL="1371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solidFill>
            <a:srgbClr val="747474"/>
          </a:solidFill>
          <a:uFillTx/>
          <a:latin typeface="Helvetica Neue Light"/>
          <a:ea typeface="Helvetica Neue Light"/>
          <a:cs typeface="Helvetica Neue Light"/>
          <a:sym typeface="Helvetica Neue Light"/>
        </a:defRPr>
      </a:lvl3pPr>
      <a:lvl4pPr marL="1828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solidFill>
            <a:srgbClr val="747474"/>
          </a:solidFill>
          <a:uFillTx/>
          <a:latin typeface="Helvetica Neue Light"/>
          <a:ea typeface="Helvetica Neue Light"/>
          <a:cs typeface="Helvetica Neue Light"/>
          <a:sym typeface="Helvetica Neue Light"/>
        </a:defRPr>
      </a:lvl4pPr>
      <a:lvl5pPr marL="22860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solidFill>
            <a:srgbClr val="747474"/>
          </a:solidFill>
          <a:uFillTx/>
          <a:latin typeface="Helvetica Neue Light"/>
          <a:ea typeface="Helvetica Neue Light"/>
          <a:cs typeface="Helvetica Neue Light"/>
          <a:sym typeface="Helvetica Neue Light"/>
        </a:defRPr>
      </a:lvl5pPr>
      <a:lvl6pPr marL="2743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solidFill>
            <a:srgbClr val="747474"/>
          </a:solidFill>
          <a:uFillTx/>
          <a:latin typeface="Helvetica Neue Light"/>
          <a:ea typeface="Helvetica Neue Light"/>
          <a:cs typeface="Helvetica Neue Light"/>
          <a:sym typeface="Helvetica Neue Light"/>
        </a:defRPr>
      </a:lvl6pPr>
      <a:lvl7pPr marL="3200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solidFill>
            <a:srgbClr val="747474"/>
          </a:solidFill>
          <a:uFillTx/>
          <a:latin typeface="Helvetica Neue Light"/>
          <a:ea typeface="Helvetica Neue Light"/>
          <a:cs typeface="Helvetica Neue Light"/>
          <a:sym typeface="Helvetica Neue Light"/>
        </a:defRPr>
      </a:lvl7pPr>
      <a:lvl8pPr marL="3657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solidFill>
            <a:srgbClr val="747474"/>
          </a:solidFill>
          <a:uFillTx/>
          <a:latin typeface="Helvetica Neue Light"/>
          <a:ea typeface="Helvetica Neue Light"/>
          <a:cs typeface="Helvetica Neue Light"/>
          <a:sym typeface="Helvetica Neue Light"/>
        </a:defRPr>
      </a:lvl8pPr>
      <a:lvl9pPr marL="4114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solidFill>
            <a:srgbClr val="747474"/>
          </a:solidFill>
          <a:uFillTx/>
          <a:latin typeface="Helvetica Neue Light"/>
          <a:ea typeface="Helvetica Neue Light"/>
          <a:cs typeface="Helvetica Neue Light"/>
          <a:sym typeface="Helvetica Neue Light"/>
        </a:defRPr>
      </a:lvl9pPr>
    </p:bodyStyle>
    <p:otherStyle>
      <a:lvl1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www.clsnet.or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tif"/><Relationship Id="rId4" Type="http://schemas.openxmlformats.org/officeDocument/2006/relationships/hyperlink" Target="mailto:clshq@clsnet.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40"/>
          <p:cNvSpPr txBox="1">
            <a:spLocks noGrp="1"/>
          </p:cNvSpPr>
          <p:nvPr>
            <p:ph type="ctrTitle"/>
          </p:nvPr>
        </p:nvSpPr>
        <p:spPr>
          <a:xfrm>
            <a:off x="571500" y="2971800"/>
            <a:ext cx="11861800" cy="1524000"/>
          </a:xfrm>
          <a:prstGeom prst="rect">
            <a:avLst/>
          </a:prstGeom>
        </p:spPr>
        <p:txBody>
          <a:bodyPr/>
          <a:lstStyle/>
          <a:p>
            <a:r>
              <a:t>Proposed ABA Model Ethics Rule 8.4(g):</a:t>
            </a:r>
            <a:endParaRPr sz="1800"/>
          </a:p>
          <a:p>
            <a:r>
              <a:t>Threat or Menace?</a:t>
            </a:r>
          </a:p>
        </p:txBody>
      </p:sp>
      <p:sp>
        <p:nvSpPr>
          <p:cNvPr id="113" name="Shape 41"/>
          <p:cNvSpPr txBox="1">
            <a:spLocks noGrp="1"/>
          </p:cNvSpPr>
          <p:nvPr>
            <p:ph type="subTitle" sz="half" idx="1"/>
          </p:nvPr>
        </p:nvSpPr>
        <p:spPr>
          <a:xfrm>
            <a:off x="571500" y="5105400"/>
            <a:ext cx="11861800" cy="2759820"/>
          </a:xfrm>
          <a:prstGeom prst="rect">
            <a:avLst/>
          </a:prstGeom>
        </p:spPr>
        <p:txBody>
          <a:bodyPr/>
          <a:lstStyle/>
          <a:p>
            <a:r>
              <a:rPr lang="en-US" dirty="0"/>
              <a:t>Herb Grey</a:t>
            </a:r>
          </a:p>
          <a:p>
            <a:r>
              <a:rPr lang="en-US" dirty="0"/>
              <a:t>Herbert G. Grey, Attorney at Law</a:t>
            </a:r>
          </a:p>
          <a:p>
            <a:endParaRPr lang="en-US" dirty="0"/>
          </a:p>
          <a:p>
            <a:r>
              <a:rPr dirty="0"/>
              <a:t>Laura Darien Nammo</a:t>
            </a:r>
            <a:endParaRPr lang="en-US" dirty="0"/>
          </a:p>
          <a:p>
            <a:r>
              <a:rPr dirty="0"/>
              <a:t>Center for Law &amp; Religious Freedom, Christian Legal Society </a:t>
            </a:r>
          </a:p>
          <a:p>
            <a:endParaRPr dirty="0"/>
          </a:p>
        </p:txBody>
      </p:sp>
      <p:pic>
        <p:nvPicPr>
          <p:cNvPr id="114" name="Image" descr="Image"/>
          <p:cNvPicPr>
            <a:picLocks noChangeAspect="1"/>
          </p:cNvPicPr>
          <p:nvPr/>
        </p:nvPicPr>
        <p:blipFill>
          <a:blip r:embed="rId3"/>
          <a:stretch>
            <a:fillRect/>
          </a:stretch>
        </p:blipFill>
        <p:spPr>
          <a:xfrm>
            <a:off x="1850468" y="501524"/>
            <a:ext cx="9303864" cy="2025189"/>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70"/>
          <p:cNvSpPr txBox="1">
            <a:spLocks noGrp="1"/>
          </p:cNvSpPr>
          <p:nvPr>
            <p:ph type="title"/>
          </p:nvPr>
        </p:nvSpPr>
        <p:spPr>
          <a:prstGeom prst="rect">
            <a:avLst/>
          </a:prstGeom>
        </p:spPr>
        <p:txBody>
          <a:bodyPr/>
          <a:lstStyle/>
          <a:p>
            <a:r>
              <a:t>August 2016 Revision</a:t>
            </a:r>
          </a:p>
        </p:txBody>
      </p:sp>
      <p:sp>
        <p:nvSpPr>
          <p:cNvPr id="145" name="Shape 71"/>
          <p:cNvSpPr txBox="1"/>
          <p:nvPr/>
        </p:nvSpPr>
        <p:spPr>
          <a:xfrm>
            <a:off x="705510" y="2451228"/>
            <a:ext cx="11593780" cy="541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sz="3200">
                <a:latin typeface="+mj-lt"/>
                <a:ea typeface="+mj-ea"/>
                <a:cs typeface="+mj-cs"/>
                <a:sym typeface="Helvetica"/>
              </a:defRPr>
            </a:pPr>
            <a:r>
              <a:t>It is professional misconduct for a lawyer to:</a:t>
            </a:r>
            <a:endParaRPr sz="1800"/>
          </a:p>
          <a:p>
            <a:pPr algn="l" defTabSz="457200">
              <a:lnSpc>
                <a:spcPct val="100000"/>
              </a:lnSpc>
              <a:defRPr sz="3200">
                <a:latin typeface="+mj-lt"/>
                <a:ea typeface="+mj-ea"/>
                <a:cs typeface="+mj-cs"/>
                <a:sym typeface="Helvetica"/>
              </a:defRPr>
            </a:pPr>
            <a:endParaRPr sz="1800"/>
          </a:p>
          <a:p>
            <a:pPr algn="l" defTabSz="457200">
              <a:lnSpc>
                <a:spcPct val="100000"/>
              </a:lnSpc>
              <a:defRPr sz="3200">
                <a:latin typeface="+mj-lt"/>
                <a:ea typeface="+mj-ea"/>
                <a:cs typeface="+mj-cs"/>
                <a:sym typeface="Helvetica"/>
              </a:defRPr>
            </a:pPr>
            <a:r>
              <a:t>(g) engage in conduct that the lawyer knows or reasonably should know is harassment or discrimination on the basis of race, sex, religion, national origin, ethnicity, disability, age, sexual orientation, gender identity, marital status or socioeconomic status </a:t>
            </a:r>
            <a:r>
              <a:rPr b="1"/>
              <a:t>in conduct</a:t>
            </a:r>
            <a:r>
              <a:t> </a:t>
            </a:r>
            <a:r>
              <a:rPr b="1"/>
              <a:t>related to the practice of law.</a:t>
            </a:r>
            <a:r>
              <a:t> This paragraph does not limit the ability of a lawyer to accept, decline or withdraw from a representation in accordance with Rule 1.16. This paragraph does not preclude legitimate advice or advocacy consistent with these Rules.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74"/>
          <p:cNvSpPr txBox="1">
            <a:spLocks noGrp="1"/>
          </p:cNvSpPr>
          <p:nvPr>
            <p:ph type="title"/>
          </p:nvPr>
        </p:nvSpPr>
        <p:spPr>
          <a:prstGeom prst="rect">
            <a:avLst/>
          </a:prstGeom>
        </p:spPr>
        <p:txBody>
          <a:bodyPr/>
          <a:lstStyle/>
          <a:p>
            <a:r>
              <a:t>August 2016 Revision | Comments [3] – [4]</a:t>
            </a:r>
          </a:p>
        </p:txBody>
      </p:sp>
      <p:sp>
        <p:nvSpPr>
          <p:cNvPr id="148" name="Shape 75"/>
          <p:cNvSpPr txBox="1"/>
          <p:nvPr/>
        </p:nvSpPr>
        <p:spPr>
          <a:xfrm>
            <a:off x="705510" y="2264557"/>
            <a:ext cx="11593780" cy="541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sz="3200">
                <a:latin typeface="+mj-lt"/>
                <a:ea typeface="+mj-ea"/>
                <a:cs typeface="+mj-cs"/>
                <a:sym typeface="Helvetica"/>
              </a:defRPr>
            </a:pPr>
            <a:r>
              <a:t>[3] Discrimination and harassment by lawyers in violation of paragraph (g) undermine confidence in the legal profession and the legal system. Such </a:t>
            </a:r>
            <a:r>
              <a:rPr b="1"/>
              <a:t>discrimination</a:t>
            </a:r>
            <a:r>
              <a:t> includes harmful verbal or physical conduct that manifests bias or prejudice towards others. </a:t>
            </a:r>
            <a:r>
              <a:rPr b="1"/>
              <a:t>Harassment</a:t>
            </a:r>
            <a:r>
              <a:t> includes sexual harassment and derogatory or demeaning verbal or physical conduct. Sexual harassment includes unwelcome sexual advances, requests for sexual favors, and other unwelcome verbal or physical conduct of a sexual nature. The substantive law of antidiscrimination and anti-harassment statutes and case law </a:t>
            </a:r>
            <a:r>
              <a:rPr b="1"/>
              <a:t>may </a:t>
            </a:r>
            <a:r>
              <a:t>guide application of paragraph (g).</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77"/>
          <p:cNvSpPr txBox="1">
            <a:spLocks noGrp="1"/>
          </p:cNvSpPr>
          <p:nvPr>
            <p:ph type="title"/>
          </p:nvPr>
        </p:nvSpPr>
        <p:spPr>
          <a:prstGeom prst="rect">
            <a:avLst/>
          </a:prstGeom>
        </p:spPr>
        <p:txBody>
          <a:bodyPr/>
          <a:lstStyle/>
          <a:p>
            <a:r>
              <a:t>August 2016 Revision | Comments [3] – [4]</a:t>
            </a:r>
          </a:p>
        </p:txBody>
      </p:sp>
      <p:sp>
        <p:nvSpPr>
          <p:cNvPr id="151" name="Shape 78"/>
          <p:cNvSpPr txBox="1"/>
          <p:nvPr/>
        </p:nvSpPr>
        <p:spPr>
          <a:xfrm>
            <a:off x="705510" y="2451228"/>
            <a:ext cx="11593780" cy="541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sz="3200">
                <a:latin typeface="+mj-lt"/>
                <a:ea typeface="+mj-ea"/>
                <a:cs typeface="+mj-cs"/>
                <a:sym typeface="Helvetica"/>
              </a:defRPr>
            </a:pPr>
            <a:r>
              <a:t>[4] Conduct related to the practice of law includes representing clients; interacting with witnesses, coworkers, court personnel, lawyers </a:t>
            </a:r>
            <a:r>
              <a:rPr b="1"/>
              <a:t>and others </a:t>
            </a:r>
            <a:r>
              <a:t>while engaged in the practice of law; </a:t>
            </a:r>
            <a:r>
              <a:rPr b="1"/>
              <a:t>operating or managing a law firm or law practice; and participating in bar association, business or social activities in connection with the practice of law. </a:t>
            </a:r>
            <a:r>
              <a:t>Lawyers may engage in conduct undertaken to promote diversity and inclusion without violating this Rule by, for example, implementing initiatives aimed at recruiting, hiring, retaining and advancing diverse employees or sponsoring diverse law student organizations.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83"/>
          <p:cNvSpPr txBox="1">
            <a:spLocks noGrp="1"/>
          </p:cNvSpPr>
          <p:nvPr>
            <p:ph type="title"/>
          </p:nvPr>
        </p:nvSpPr>
        <p:spPr>
          <a:prstGeom prst="rect">
            <a:avLst/>
          </a:prstGeom>
        </p:spPr>
        <p:txBody>
          <a:bodyPr/>
          <a:lstStyle>
            <a:lvl1pPr algn="ctr"/>
          </a:lstStyle>
          <a:p>
            <a:r>
              <a:t>Major Changes</a:t>
            </a:r>
          </a:p>
        </p:txBody>
      </p:sp>
      <p:sp>
        <p:nvSpPr>
          <p:cNvPr id="154" name="Shape 84"/>
          <p:cNvSpPr txBox="1">
            <a:spLocks noGrp="1"/>
          </p:cNvSpPr>
          <p:nvPr>
            <p:ph type="body" sz="half" idx="1"/>
          </p:nvPr>
        </p:nvSpPr>
        <p:spPr>
          <a:xfrm>
            <a:off x="113615" y="2074464"/>
            <a:ext cx="5989163" cy="7372106"/>
          </a:xfrm>
          <a:prstGeom prst="rect">
            <a:avLst/>
          </a:prstGeom>
        </p:spPr>
        <p:txBody>
          <a:bodyPr/>
          <a:lstStyle/>
          <a:p>
            <a:pPr marL="289559" indent="-289559" defTabSz="416966">
              <a:spcBef>
                <a:spcPts val="0"/>
              </a:spcBef>
              <a:buFont typeface="Helvetica Neue"/>
              <a:defRPr sz="2496">
                <a:solidFill>
                  <a:srgbClr val="000000"/>
                </a:solidFill>
                <a:latin typeface="+mj-lt"/>
                <a:ea typeface="+mj-ea"/>
                <a:cs typeface="+mj-cs"/>
                <a:sym typeface="Helvetica"/>
              </a:defRPr>
            </a:pPr>
            <a:r>
              <a:t>Moved from comment to text of the black letter Rule</a:t>
            </a:r>
          </a:p>
          <a:p>
            <a:pPr marL="289559" indent="-289559" defTabSz="416966">
              <a:spcBef>
                <a:spcPts val="0"/>
              </a:spcBef>
              <a:buFont typeface="Helvetica Neue"/>
              <a:defRPr sz="2496">
                <a:solidFill>
                  <a:srgbClr val="000000"/>
                </a:solidFill>
                <a:latin typeface="+mj-lt"/>
                <a:ea typeface="+mj-ea"/>
                <a:cs typeface="+mj-cs"/>
                <a:sym typeface="Helvetica"/>
              </a:defRPr>
            </a:pPr>
            <a:endParaRPr/>
          </a:p>
          <a:p>
            <a:pPr marL="289559" indent="-289559" defTabSz="416966">
              <a:spcBef>
                <a:spcPts val="0"/>
              </a:spcBef>
              <a:buFont typeface="Helvetica Neue"/>
              <a:defRPr sz="2496">
                <a:solidFill>
                  <a:srgbClr val="000000"/>
                </a:solidFill>
                <a:latin typeface="+mj-lt"/>
                <a:ea typeface="+mj-ea"/>
                <a:cs typeface="+mj-cs"/>
                <a:sym typeface="Helvetica"/>
              </a:defRPr>
            </a:pPr>
            <a:r>
              <a:t>“knowingly” v “reasonably should know</a:t>
            </a:r>
            <a:endParaRPr sz="1727"/>
          </a:p>
          <a:p>
            <a:pPr marL="289559" indent="-289559" defTabSz="416966">
              <a:spcBef>
                <a:spcPts val="0"/>
              </a:spcBef>
              <a:buFont typeface="Helvetica Neue"/>
              <a:defRPr sz="2496">
                <a:solidFill>
                  <a:srgbClr val="000000"/>
                </a:solidFill>
                <a:latin typeface="+mj-lt"/>
                <a:ea typeface="+mj-ea"/>
                <a:cs typeface="+mj-cs"/>
                <a:sym typeface="Helvetica"/>
              </a:defRPr>
            </a:pPr>
            <a:endParaRPr sz="1727"/>
          </a:p>
          <a:p>
            <a:pPr marL="289559" indent="-289559" defTabSz="416966">
              <a:spcBef>
                <a:spcPts val="0"/>
              </a:spcBef>
              <a:buFont typeface="Helvetica Neue"/>
              <a:defRPr sz="2496">
                <a:solidFill>
                  <a:srgbClr val="000000"/>
                </a:solidFill>
                <a:latin typeface="+mj-lt"/>
                <a:ea typeface="+mj-ea"/>
                <a:cs typeface="+mj-cs"/>
                <a:sym typeface="Helvetica"/>
              </a:defRPr>
            </a:pPr>
            <a:r>
              <a:t>“Prejudicial to the Administration of Justice” no longer a limiting factor</a:t>
            </a:r>
            <a:endParaRPr sz="1727"/>
          </a:p>
          <a:p>
            <a:pPr marL="289559" indent="-289559" defTabSz="416966">
              <a:spcBef>
                <a:spcPts val="0"/>
              </a:spcBef>
              <a:buFont typeface="Helvetica Neue"/>
              <a:defRPr sz="2496">
                <a:solidFill>
                  <a:srgbClr val="000000"/>
                </a:solidFill>
                <a:latin typeface="+mj-lt"/>
                <a:ea typeface="+mj-ea"/>
                <a:cs typeface="+mj-cs"/>
                <a:sym typeface="Helvetica"/>
              </a:defRPr>
            </a:pPr>
            <a:endParaRPr sz="1727"/>
          </a:p>
          <a:p>
            <a:pPr marL="289559" indent="-289559" defTabSz="416966">
              <a:spcBef>
                <a:spcPts val="0"/>
              </a:spcBef>
              <a:buFont typeface="Helvetica Neue"/>
              <a:defRPr sz="2496">
                <a:solidFill>
                  <a:srgbClr val="000000"/>
                </a:solidFill>
                <a:latin typeface="+mj-lt"/>
                <a:ea typeface="+mj-ea"/>
                <a:cs typeface="+mj-cs"/>
                <a:sym typeface="Helvetica"/>
              </a:defRPr>
            </a:pPr>
            <a:r>
              <a:t>Relationship to client representation and courtroom behavior no longer a limiting factor</a:t>
            </a:r>
            <a:endParaRPr sz="1727"/>
          </a:p>
          <a:p>
            <a:pPr marL="289559" indent="-289559" defTabSz="416966">
              <a:spcBef>
                <a:spcPts val="0"/>
              </a:spcBef>
              <a:buFont typeface="Helvetica Neue"/>
              <a:defRPr sz="2496">
                <a:solidFill>
                  <a:srgbClr val="000000"/>
                </a:solidFill>
                <a:latin typeface="+mj-lt"/>
                <a:ea typeface="+mj-ea"/>
                <a:cs typeface="+mj-cs"/>
                <a:sym typeface="Helvetica"/>
              </a:defRPr>
            </a:pPr>
            <a:endParaRPr sz="1727"/>
          </a:p>
          <a:p>
            <a:pPr marL="289559" indent="-289559" defTabSz="416966">
              <a:spcBef>
                <a:spcPts val="0"/>
              </a:spcBef>
              <a:buFont typeface="Helvetica Neue"/>
              <a:defRPr sz="2496">
                <a:solidFill>
                  <a:srgbClr val="000000"/>
                </a:solidFill>
                <a:latin typeface="+mj-lt"/>
                <a:ea typeface="+mj-ea"/>
                <a:cs typeface="+mj-cs"/>
                <a:sym typeface="Helvetica"/>
              </a:defRPr>
            </a:pPr>
            <a:r>
              <a:t>“Related to the Practice of Law”</a:t>
            </a:r>
            <a:endParaRPr sz="1727"/>
          </a:p>
          <a:p>
            <a:pPr marL="289559" indent="-289559" defTabSz="416966">
              <a:spcBef>
                <a:spcPts val="0"/>
              </a:spcBef>
              <a:buFont typeface="Helvetica Neue"/>
              <a:defRPr sz="2496">
                <a:solidFill>
                  <a:srgbClr val="000000"/>
                </a:solidFill>
                <a:latin typeface="+mj-lt"/>
                <a:ea typeface="+mj-ea"/>
                <a:cs typeface="+mj-cs"/>
                <a:sym typeface="Helvetica"/>
              </a:defRPr>
            </a:pPr>
            <a:endParaRPr sz="1727"/>
          </a:p>
          <a:p>
            <a:pPr marL="289559" indent="-289559" defTabSz="416966">
              <a:spcBef>
                <a:spcPts val="0"/>
              </a:spcBef>
              <a:buFont typeface="Helvetica Neue"/>
              <a:defRPr sz="2496">
                <a:solidFill>
                  <a:srgbClr val="000000"/>
                </a:solidFill>
                <a:latin typeface="+mj-lt"/>
                <a:ea typeface="+mj-ea"/>
                <a:cs typeface="+mj-cs"/>
                <a:sym typeface="Helvetica"/>
              </a:defRPr>
            </a:pPr>
            <a:r>
              <a:t>Addition of ethnicity, marital status, and gender identity </a:t>
            </a:r>
            <a:endParaRPr sz="1727"/>
          </a:p>
          <a:p>
            <a:pPr marL="289559" indent="-289559" defTabSz="416966">
              <a:spcBef>
                <a:spcPts val="0"/>
              </a:spcBef>
              <a:buFont typeface="Helvetica Neue"/>
              <a:defRPr sz="2496">
                <a:solidFill>
                  <a:srgbClr val="000000"/>
                </a:solidFill>
                <a:latin typeface="+mj-lt"/>
                <a:ea typeface="+mj-ea"/>
                <a:cs typeface="+mj-cs"/>
                <a:sym typeface="Helvetica"/>
              </a:defRPr>
            </a:pPr>
            <a:endParaRPr sz="1727"/>
          </a:p>
          <a:p>
            <a:pPr marL="289559" indent="-289559" defTabSz="416966">
              <a:spcBef>
                <a:spcPts val="0"/>
              </a:spcBef>
              <a:buFont typeface="Helvetica Neue"/>
              <a:defRPr sz="2496">
                <a:solidFill>
                  <a:srgbClr val="000000"/>
                </a:solidFill>
                <a:latin typeface="+mj-lt"/>
                <a:ea typeface="+mj-ea"/>
                <a:cs typeface="+mj-cs"/>
                <a:sym typeface="Helvetica"/>
              </a:defRPr>
            </a:pPr>
            <a:r>
              <a:t> New focus on “harassment” and “discrimination,” not “bias and prejudice”</a:t>
            </a:r>
          </a:p>
        </p:txBody>
      </p:sp>
      <p:pic>
        <p:nvPicPr>
          <p:cNvPr id="155" name="providence-lawyers.jpg" descr="providence-lawyers.jpg"/>
          <p:cNvPicPr>
            <a:picLocks noChangeAspect="1"/>
          </p:cNvPicPr>
          <p:nvPr/>
        </p:nvPicPr>
        <p:blipFill>
          <a:blip r:embed="rId2"/>
          <a:stretch>
            <a:fillRect/>
          </a:stretch>
        </p:blipFill>
        <p:spPr>
          <a:xfrm>
            <a:off x="6693834" y="1184397"/>
            <a:ext cx="5848601" cy="7372106"/>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24"/>
          <p:cNvSpPr txBox="1">
            <a:spLocks noGrp="1"/>
          </p:cNvSpPr>
          <p:nvPr>
            <p:ph type="title"/>
          </p:nvPr>
        </p:nvSpPr>
        <p:spPr>
          <a:prstGeom prst="rect">
            <a:avLst/>
          </a:prstGeom>
        </p:spPr>
        <p:txBody>
          <a:bodyPr/>
          <a:lstStyle>
            <a:lvl1pPr algn="ctr"/>
          </a:lstStyle>
          <a:p>
            <a:r>
              <a:t>A Note on Declining or Withdrawing (1.7)</a:t>
            </a:r>
          </a:p>
        </p:txBody>
      </p:sp>
      <p:pic>
        <p:nvPicPr>
          <p:cNvPr id="194" name="providence-lawyers.jpg" descr="providence-lawyers.jpg"/>
          <p:cNvPicPr>
            <a:picLocks noChangeAspect="1"/>
          </p:cNvPicPr>
          <p:nvPr/>
        </p:nvPicPr>
        <p:blipFill>
          <a:blip r:embed="rId2"/>
          <a:stretch>
            <a:fillRect/>
          </a:stretch>
        </p:blipFill>
        <p:spPr>
          <a:xfrm>
            <a:off x="6693834" y="1184397"/>
            <a:ext cx="5848601" cy="7372106"/>
          </a:xfrm>
          <a:prstGeom prst="rect">
            <a:avLst/>
          </a:prstGeom>
          <a:ln w="12700">
            <a:miter lim="400000"/>
          </a:ln>
        </p:spPr>
      </p:pic>
      <p:sp>
        <p:nvSpPr>
          <p:cNvPr id="195" name="Shape 127"/>
          <p:cNvSpPr txBox="1"/>
          <p:nvPr/>
        </p:nvSpPr>
        <p:spPr>
          <a:xfrm>
            <a:off x="571499" y="2111914"/>
            <a:ext cx="5703020" cy="6793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00000"/>
              </a:lnSpc>
            </a:pPr>
            <a:r>
              <a:t>[A] lawyer shall not rep-resent a client if the representation involves a concurrent conflict of interest. A concurrent conflict of interest exists if</a:t>
            </a:r>
          </a:p>
          <a:p>
            <a:pPr algn="l">
              <a:lnSpc>
                <a:spcPct val="100000"/>
              </a:lnSpc>
            </a:pPr>
            <a:r>
              <a:t>there is a significant risk that the representation of one or more clients will be materially limited by … a personal interest of the lawyer.</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37"/>
          <p:cNvSpPr txBox="1">
            <a:spLocks noGrp="1"/>
          </p:cNvSpPr>
          <p:nvPr>
            <p:ph type="title"/>
          </p:nvPr>
        </p:nvSpPr>
        <p:spPr>
          <a:prstGeom prst="rect">
            <a:avLst/>
          </a:prstGeom>
        </p:spPr>
        <p:txBody>
          <a:bodyPr/>
          <a:lstStyle/>
          <a:p>
            <a:r>
              <a:t>Threat or Menace?</a:t>
            </a:r>
          </a:p>
        </p:txBody>
      </p:sp>
      <p:sp>
        <p:nvSpPr>
          <p:cNvPr id="198" name="Shape 139"/>
          <p:cNvSpPr txBox="1"/>
          <p:nvPr/>
        </p:nvSpPr>
        <p:spPr>
          <a:xfrm>
            <a:off x="403350" y="3143531"/>
            <a:ext cx="12198097" cy="483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457200" indent="-457200" algn="l">
              <a:lnSpc>
                <a:spcPct val="100000"/>
              </a:lnSpc>
              <a:buSzPct val="75000"/>
              <a:buFont typeface="Helvetica Neue"/>
              <a:buChar char="•"/>
            </a:pPr>
            <a:r>
              <a:t>Speech Code</a:t>
            </a:r>
            <a:endParaRPr sz="1800"/>
          </a:p>
          <a:p>
            <a:pPr marL="457200" indent="-457200" algn="l">
              <a:lnSpc>
                <a:spcPct val="100000"/>
              </a:lnSpc>
              <a:buSzPct val="75000"/>
              <a:buFont typeface="Helvetica Neue"/>
              <a:buChar char="•"/>
            </a:pPr>
            <a:endParaRPr sz="1800"/>
          </a:p>
          <a:p>
            <a:pPr marL="457200" indent="-457200" algn="l">
              <a:lnSpc>
                <a:spcPct val="100000"/>
              </a:lnSpc>
              <a:buSzPct val="75000"/>
              <a:buFont typeface="Helvetica Neue"/>
              <a:buChar char="•"/>
            </a:pPr>
            <a:r>
              <a:t>Breadth - First Amendment Concerns</a:t>
            </a:r>
            <a:endParaRPr sz="1800"/>
          </a:p>
          <a:p>
            <a:pPr marL="457200" indent="-457200" algn="l">
              <a:lnSpc>
                <a:spcPct val="100000"/>
              </a:lnSpc>
              <a:buSzPct val="75000"/>
              <a:buFont typeface="Helvetica Neue"/>
              <a:buChar char="•"/>
            </a:pPr>
            <a:endParaRPr sz="1800"/>
          </a:p>
          <a:p>
            <a:pPr marL="457200" indent="-457200" algn="l">
              <a:lnSpc>
                <a:spcPct val="100000"/>
              </a:lnSpc>
              <a:buSzPct val="75000"/>
              <a:buFont typeface="Helvetica Neue"/>
              <a:buChar char="•"/>
            </a:pPr>
            <a:r>
              <a:t>Boards of Religious Organizations</a:t>
            </a:r>
            <a:endParaRPr sz="1800"/>
          </a:p>
          <a:p>
            <a:pPr marL="457200" indent="-457200" algn="l">
              <a:lnSpc>
                <a:spcPct val="100000"/>
              </a:lnSpc>
              <a:buSzPct val="75000"/>
              <a:buFont typeface="Helvetica Neue"/>
              <a:buChar char="•"/>
            </a:pPr>
            <a:endParaRPr sz="1800"/>
          </a:p>
          <a:p>
            <a:pPr marL="457200" indent="-457200" algn="l">
              <a:lnSpc>
                <a:spcPct val="100000"/>
              </a:lnSpc>
              <a:buSzPct val="75000"/>
              <a:buFont typeface="Helvetica Neue"/>
              <a:buChar char="•"/>
            </a:pPr>
            <a:r>
              <a:t>Membership in Organizations that Engage in Speech</a:t>
            </a:r>
            <a:endParaRPr sz="1800"/>
          </a:p>
          <a:p>
            <a:pPr marL="457200" indent="-457200" algn="l">
              <a:lnSpc>
                <a:spcPct val="100000"/>
              </a:lnSpc>
              <a:buSzPct val="75000"/>
              <a:buFont typeface="Helvetica Neue"/>
              <a:buChar char="•"/>
            </a:pPr>
            <a:endParaRPr sz="1800"/>
          </a:p>
          <a:p>
            <a:pPr marL="457200" indent="-457200" algn="l">
              <a:lnSpc>
                <a:spcPct val="100000"/>
              </a:lnSpc>
              <a:buSzPct val="75000"/>
              <a:buFont typeface="Helvetica Neue"/>
              <a:buChar char="•"/>
            </a:pPr>
            <a:r>
              <a:t>Viewpoint Discrimination</a:t>
            </a:r>
            <a:endParaRPr sz="1800"/>
          </a:p>
          <a:p>
            <a:pPr marL="457200" indent="-457200" algn="l">
              <a:lnSpc>
                <a:spcPct val="100000"/>
              </a:lnSpc>
              <a:buSzPct val="75000"/>
              <a:buFont typeface="Helvetica Neue"/>
              <a:buChar char="•"/>
            </a:pPr>
            <a:endParaRPr sz="1800"/>
          </a:p>
          <a:p>
            <a:pPr marL="457200" indent="-457200" algn="l">
              <a:lnSpc>
                <a:spcPct val="100000"/>
              </a:lnSpc>
              <a:buSzPct val="75000"/>
              <a:buFont typeface="Helvetica Neue"/>
              <a:buChar char="•"/>
            </a:pPr>
            <a:r>
              <a:t>Legitimate Advice &amp; Advocacy “consistent with these rules”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9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9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9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9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9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9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98">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198">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198">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19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137"/>
          <p:cNvSpPr txBox="1">
            <a:spLocks noGrp="1"/>
          </p:cNvSpPr>
          <p:nvPr>
            <p:ph type="title"/>
          </p:nvPr>
        </p:nvSpPr>
        <p:spPr>
          <a:prstGeom prst="rect">
            <a:avLst/>
          </a:prstGeom>
        </p:spPr>
        <p:txBody>
          <a:bodyPr/>
          <a:lstStyle/>
          <a:p>
            <a:r>
              <a:t>Threat or Menace?</a:t>
            </a:r>
          </a:p>
        </p:txBody>
      </p:sp>
      <p:sp>
        <p:nvSpPr>
          <p:cNvPr id="201" name="Shape 139"/>
          <p:cNvSpPr txBox="1"/>
          <p:nvPr/>
        </p:nvSpPr>
        <p:spPr>
          <a:xfrm>
            <a:off x="571499" y="2405365"/>
            <a:ext cx="12100561" cy="1953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00000"/>
              </a:lnSpc>
              <a:defRPr sz="4000"/>
            </a:lvl1pPr>
          </a:lstStyle>
          <a:p>
            <a:r>
              <a:t>ABA Model Rule 8.4(g) is significantly broader than the various pre-existing anti-bias rules in 24 states.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0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137"/>
          <p:cNvSpPr txBox="1">
            <a:spLocks noGrp="1"/>
          </p:cNvSpPr>
          <p:nvPr>
            <p:ph type="title"/>
          </p:nvPr>
        </p:nvSpPr>
        <p:spPr>
          <a:xfrm>
            <a:off x="543559" y="381000"/>
            <a:ext cx="11861801" cy="1397000"/>
          </a:xfrm>
          <a:prstGeom prst="rect">
            <a:avLst/>
          </a:prstGeom>
        </p:spPr>
        <p:txBody>
          <a:bodyPr/>
          <a:lstStyle>
            <a:lvl1pPr>
              <a:defRPr sz="4400"/>
            </a:lvl1pPr>
          </a:lstStyle>
          <a:p>
            <a:r>
              <a:t>Broader than Pre-existing Anti-Bias Rules</a:t>
            </a:r>
          </a:p>
        </p:txBody>
      </p:sp>
      <p:sp>
        <p:nvSpPr>
          <p:cNvPr id="204" name="Shape 139"/>
          <p:cNvSpPr txBox="1"/>
          <p:nvPr/>
        </p:nvSpPr>
        <p:spPr>
          <a:xfrm>
            <a:off x="543559" y="2613563"/>
            <a:ext cx="12100561" cy="609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7200" indent="-457200" algn="l">
              <a:lnSpc>
                <a:spcPct val="100000"/>
              </a:lnSpc>
              <a:buSzPct val="100000"/>
              <a:buFont typeface="Arial"/>
              <a:buChar char="•"/>
              <a:defRPr sz="3200"/>
            </a:pPr>
            <a:r>
              <a:t>Several states’ rules apply only to unlawful discrimination that has been adjudicated by a non-bar tribunal before misconduct charge can be initiated.</a:t>
            </a:r>
          </a:p>
          <a:p>
            <a:pPr marL="457200" indent="-457200" algn="l">
              <a:lnSpc>
                <a:spcPct val="100000"/>
              </a:lnSpc>
              <a:buSzPct val="100000"/>
              <a:buFont typeface="Arial"/>
              <a:buChar char="•"/>
              <a:defRPr sz="3200"/>
            </a:pPr>
            <a:r>
              <a:t>Many states’ rules limited to “conduct in the course of representing a client.”</a:t>
            </a:r>
          </a:p>
          <a:p>
            <a:pPr marL="457200" indent="-457200" algn="l">
              <a:lnSpc>
                <a:spcPct val="100000"/>
              </a:lnSpc>
              <a:buSzPct val="100000"/>
              <a:buFont typeface="Arial"/>
              <a:buChar char="•"/>
              <a:defRPr sz="3200"/>
            </a:pPr>
            <a:r>
              <a:t>Many states require that the misconduct be “prejudicial to the administration of justice.”</a:t>
            </a:r>
          </a:p>
          <a:p>
            <a:pPr marL="457200" indent="-457200" algn="l">
              <a:lnSpc>
                <a:spcPct val="100000"/>
              </a:lnSpc>
              <a:buSzPct val="100000"/>
              <a:buFont typeface="Arial"/>
              <a:buChar char="•"/>
              <a:defRPr sz="3200"/>
            </a:pPr>
            <a:r>
              <a:t>Almost no state enumerates all eleven of the protected classifications.</a:t>
            </a:r>
          </a:p>
          <a:p>
            <a:pPr marL="457200" indent="-457200" algn="l">
              <a:lnSpc>
                <a:spcPct val="100000"/>
              </a:lnSpc>
              <a:buSzPct val="100000"/>
              <a:buFont typeface="Arial"/>
              <a:buChar char="•"/>
              <a:defRPr sz="3200"/>
            </a:pPr>
            <a:r>
              <a:t>No state has the circular “protection” for “legitimate advocacy . . . consistent with these rules.”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04">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204">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204">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204">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1" nodeType="afterEffect">
                                  <p:stCondLst>
                                    <p:cond delay="0"/>
                                  </p:stCondLst>
                                  <p:iterate>
                                    <p:tmAbs val="0"/>
                                  </p:iterate>
                                  <p:childTnLst>
                                    <p:set>
                                      <p:cBhvr>
                                        <p:cTn id="23" fill="hold"/>
                                        <p:tgtEl>
                                          <p:spTgt spid="20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137"/>
          <p:cNvSpPr txBox="1">
            <a:spLocks noGrp="1"/>
          </p:cNvSpPr>
          <p:nvPr>
            <p:ph type="title"/>
          </p:nvPr>
        </p:nvSpPr>
        <p:spPr>
          <a:prstGeom prst="rect">
            <a:avLst/>
          </a:prstGeom>
        </p:spPr>
        <p:txBody>
          <a:bodyPr/>
          <a:lstStyle/>
          <a:p>
            <a:r>
              <a:t>Threat or Menace?</a:t>
            </a:r>
          </a:p>
        </p:txBody>
      </p:sp>
      <p:sp>
        <p:nvSpPr>
          <p:cNvPr id="207" name="Shape 139"/>
          <p:cNvSpPr txBox="1"/>
          <p:nvPr/>
        </p:nvSpPr>
        <p:spPr>
          <a:xfrm>
            <a:off x="571499" y="2715399"/>
            <a:ext cx="12100561" cy="2564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00000"/>
              </a:lnSpc>
              <a:defRPr sz="4000"/>
            </a:lvl1pPr>
          </a:lstStyle>
          <a:p>
            <a:r>
              <a:rPr dirty="0"/>
              <a:t>Proponents make two contradictory arguments: This </a:t>
            </a:r>
            <a:r>
              <a:rPr lang="en-US" dirty="0"/>
              <a:t>r</a:t>
            </a:r>
            <a:r>
              <a:rPr dirty="0"/>
              <a:t>ule is desperately needed, and it must have broad scope, but it is really a symbolic statement that will be little used.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137"/>
          <p:cNvSpPr txBox="1">
            <a:spLocks noGrp="1"/>
          </p:cNvSpPr>
          <p:nvPr>
            <p:ph type="title"/>
          </p:nvPr>
        </p:nvSpPr>
        <p:spPr>
          <a:prstGeom prst="rect">
            <a:avLst/>
          </a:prstGeom>
        </p:spPr>
        <p:txBody>
          <a:bodyPr/>
          <a:lstStyle/>
          <a:p>
            <a:r>
              <a:t>Threat or Menace?</a:t>
            </a:r>
          </a:p>
        </p:txBody>
      </p:sp>
      <p:sp>
        <p:nvSpPr>
          <p:cNvPr id="210" name="Shape 139"/>
          <p:cNvSpPr txBox="1"/>
          <p:nvPr/>
        </p:nvSpPr>
        <p:spPr>
          <a:xfrm>
            <a:off x="571499" y="2588543"/>
            <a:ext cx="12100561" cy="1953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00000"/>
              </a:lnSpc>
              <a:defRPr sz="4000"/>
            </a:lvl1pPr>
          </a:lstStyle>
          <a:p>
            <a:r>
              <a:t>ABA Model Rule 8.4(g) is a speech code for lawyers that will chill the exercise of lawyers’ First Amendment Rights.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Box 3"/>
          <p:cNvSpPr txBox="1"/>
          <p:nvPr/>
        </p:nvSpPr>
        <p:spPr>
          <a:xfrm>
            <a:off x="523714" y="3200400"/>
            <a:ext cx="12061445" cy="6172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ormAutofit/>
          </a:bodyPr>
          <a:lstStyle/>
          <a:p>
            <a:pPr algn="l">
              <a:lnSpc>
                <a:spcPct val="100000"/>
              </a:lnSpc>
              <a:defRPr sz="4200"/>
            </a:pPr>
            <a:r>
              <a:rPr dirty="0"/>
              <a:t>WORKSHOP OVERVIEW</a:t>
            </a:r>
          </a:p>
          <a:p>
            <a:pPr algn="l">
              <a:lnSpc>
                <a:spcPct val="100000"/>
              </a:lnSpc>
              <a:defRPr sz="4200"/>
            </a:pPr>
            <a:endParaRPr dirty="0"/>
          </a:p>
          <a:p>
            <a:pPr algn="l">
              <a:lnSpc>
                <a:spcPct val="100000"/>
              </a:lnSpc>
              <a:defRPr sz="4800"/>
            </a:pPr>
            <a:r>
              <a:rPr dirty="0"/>
              <a:t>-The </a:t>
            </a:r>
            <a:r>
              <a:rPr lang="en-US" dirty="0"/>
              <a:t>Model Rule</a:t>
            </a:r>
            <a:r>
              <a:rPr dirty="0"/>
              <a:t>: </a:t>
            </a:r>
          </a:p>
          <a:p>
            <a:pPr algn="l">
              <a:lnSpc>
                <a:spcPct val="100000"/>
              </a:lnSpc>
              <a:defRPr sz="4800"/>
            </a:pPr>
            <a:r>
              <a:rPr dirty="0"/>
              <a:t>What is it and what is it about? </a:t>
            </a:r>
          </a:p>
          <a:p>
            <a:pPr algn="l">
              <a:lnSpc>
                <a:spcPct val="100000"/>
              </a:lnSpc>
              <a:defRPr sz="4800"/>
            </a:pPr>
            <a:endParaRPr dirty="0"/>
          </a:p>
          <a:p>
            <a:pPr algn="l">
              <a:lnSpc>
                <a:spcPct val="100000"/>
              </a:lnSpc>
              <a:defRPr sz="4800"/>
            </a:pPr>
            <a:r>
              <a:rPr dirty="0"/>
              <a:t>-What’s the Big Deal, and Why Do We Care? </a:t>
            </a:r>
          </a:p>
          <a:p>
            <a:pPr algn="l">
              <a:lnSpc>
                <a:spcPct val="100000"/>
              </a:lnSpc>
              <a:defRPr sz="4800"/>
            </a:pPr>
            <a:endParaRPr dirty="0"/>
          </a:p>
          <a:p>
            <a:pPr algn="l">
              <a:lnSpc>
                <a:spcPct val="100000"/>
              </a:lnSpc>
              <a:defRPr sz="4800"/>
            </a:pPr>
            <a:r>
              <a:rPr dirty="0"/>
              <a:t>-Where are We in the States Currently? </a:t>
            </a:r>
          </a:p>
        </p:txBody>
      </p:sp>
      <p:pic>
        <p:nvPicPr>
          <p:cNvPr id="119" name="Image" descr="Image"/>
          <p:cNvPicPr>
            <a:picLocks noChangeAspect="1"/>
          </p:cNvPicPr>
          <p:nvPr/>
        </p:nvPicPr>
        <p:blipFill>
          <a:blip r:embed="rId2"/>
          <a:stretch>
            <a:fillRect/>
          </a:stretch>
        </p:blipFill>
        <p:spPr>
          <a:xfrm>
            <a:off x="1850468" y="501524"/>
            <a:ext cx="9303864" cy="2025189"/>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144"/>
          <p:cNvSpPr txBox="1">
            <a:spLocks noGrp="1"/>
          </p:cNvSpPr>
          <p:nvPr>
            <p:ph type="title"/>
          </p:nvPr>
        </p:nvSpPr>
        <p:spPr>
          <a:prstGeom prst="rect">
            <a:avLst/>
          </a:prstGeom>
        </p:spPr>
        <p:txBody>
          <a:bodyPr/>
          <a:lstStyle/>
          <a:p>
            <a:r>
              <a:t>Speech Code &amp; Chilling Effect</a:t>
            </a:r>
          </a:p>
        </p:txBody>
      </p:sp>
      <p:sp>
        <p:nvSpPr>
          <p:cNvPr id="213" name="Shape 145"/>
          <p:cNvSpPr txBox="1"/>
          <p:nvPr/>
        </p:nvSpPr>
        <p:spPr>
          <a:xfrm>
            <a:off x="543559" y="7064344"/>
            <a:ext cx="11593780"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42900" indent="-342900" algn="l" defTabSz="457200">
              <a:lnSpc>
                <a:spcPct val="100000"/>
              </a:lnSpc>
              <a:defRPr sz="2400">
                <a:latin typeface="+mj-lt"/>
                <a:ea typeface="+mj-ea"/>
                <a:cs typeface="+mj-cs"/>
                <a:sym typeface="Helvetica"/>
              </a:defRPr>
            </a:pPr>
            <a:r>
              <a:t>   </a:t>
            </a:r>
            <a:endParaRPr sz="1800"/>
          </a:p>
          <a:p>
            <a:pPr marL="342900" indent="-342900" algn="l" defTabSz="457200">
              <a:lnSpc>
                <a:spcPct val="100000"/>
              </a:lnSpc>
              <a:defRPr sz="2400">
                <a:latin typeface="+mj-lt"/>
                <a:ea typeface="+mj-ea"/>
                <a:cs typeface="+mj-cs"/>
                <a:sym typeface="Helvetica"/>
              </a:defRPr>
            </a:pPr>
            <a:r>
              <a:t>	</a:t>
            </a:r>
          </a:p>
        </p:txBody>
      </p:sp>
      <p:sp>
        <p:nvSpPr>
          <p:cNvPr id="214" name="Rectangle 1"/>
          <p:cNvSpPr txBox="1"/>
          <p:nvPr/>
        </p:nvSpPr>
        <p:spPr>
          <a:xfrm>
            <a:off x="935966" y="3434455"/>
            <a:ext cx="4648201" cy="2853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l">
              <a:lnSpc>
                <a:spcPct val="100000"/>
              </a:lnSpc>
              <a:defRPr i="1"/>
            </a:pPr>
            <a:r>
              <a:t>National Institute of Family and Life Advocates v. Becerra</a:t>
            </a:r>
            <a:r>
              <a:rPr i="0"/>
              <a:t>, 138 S. Ct. 2361 (2018)</a:t>
            </a:r>
            <a:br>
              <a:rPr i="0"/>
            </a:br>
            <a:r>
              <a:rPr sz="1800" i="0"/>
              <a:t>Government restrictions on professional speech are subject to strict scrutiny.</a:t>
            </a:r>
          </a:p>
        </p:txBody>
      </p:sp>
      <p:sp>
        <p:nvSpPr>
          <p:cNvPr id="215" name="Rectangle 5"/>
          <p:cNvSpPr txBox="1"/>
          <p:nvPr/>
        </p:nvSpPr>
        <p:spPr>
          <a:xfrm>
            <a:off x="885166" y="6602580"/>
            <a:ext cx="4416269" cy="3697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l">
              <a:lnSpc>
                <a:spcPct val="100000"/>
              </a:lnSpc>
              <a:defRPr i="1"/>
            </a:pPr>
            <a:r>
              <a:t>Matal v. Tam,</a:t>
            </a:r>
          </a:p>
          <a:p>
            <a:pPr algn="l">
              <a:lnSpc>
                <a:spcPct val="100000"/>
              </a:lnSpc>
            </a:pPr>
            <a:r>
              <a:t>137 S. Ct. 1744 (2017)</a:t>
            </a:r>
          </a:p>
          <a:p>
            <a:pPr algn="l">
              <a:lnSpc>
                <a:spcPct val="100000"/>
              </a:lnSpc>
            </a:pPr>
            <a:r>
              <a:rPr sz="1800"/>
              <a:t>Statute that authorizes government to penalize “disparaging” speech is facially unconstitutional. </a:t>
            </a:r>
          </a:p>
          <a:p>
            <a:pPr algn="l">
              <a:lnSpc>
                <a:spcPct val="100000"/>
              </a:lnSpc>
            </a:pPr>
            <a:br/>
            <a:endParaRPr/>
          </a:p>
        </p:txBody>
      </p:sp>
      <p:sp>
        <p:nvSpPr>
          <p:cNvPr id="216" name="Rectangle 6"/>
          <p:cNvSpPr txBox="1"/>
          <p:nvPr/>
        </p:nvSpPr>
        <p:spPr>
          <a:xfrm>
            <a:off x="980813" y="2514321"/>
            <a:ext cx="11493501" cy="605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l">
              <a:lnSpc>
                <a:spcPct val="100000"/>
              </a:lnSpc>
              <a:defRPr i="1">
                <a:latin typeface="TimesNewRomanPS"/>
                <a:ea typeface="TimesNewRomanPS"/>
                <a:cs typeface="TimesNewRomanPS"/>
                <a:sym typeface="TimesNewRomanPS"/>
              </a:defRPr>
            </a:lvl1pPr>
          </a:lstStyle>
          <a:p>
            <a:r>
              <a:t>Two Recent Supreme Court Cases:</a:t>
            </a:r>
          </a:p>
        </p:txBody>
      </p:sp>
      <p:pic>
        <p:nvPicPr>
          <p:cNvPr id="217" name="Picture 3" descr="Picture 3"/>
          <p:cNvPicPr>
            <a:picLocks noChangeAspect="1"/>
          </p:cNvPicPr>
          <p:nvPr/>
        </p:nvPicPr>
        <p:blipFill>
          <a:blip r:embed="rId2"/>
          <a:stretch>
            <a:fillRect/>
          </a:stretch>
        </p:blipFill>
        <p:spPr>
          <a:xfrm>
            <a:off x="5744640" y="3907511"/>
            <a:ext cx="6801591" cy="4469618"/>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144"/>
          <p:cNvSpPr txBox="1">
            <a:spLocks noGrp="1"/>
          </p:cNvSpPr>
          <p:nvPr>
            <p:ph type="title"/>
          </p:nvPr>
        </p:nvSpPr>
        <p:spPr>
          <a:prstGeom prst="rect">
            <a:avLst/>
          </a:prstGeom>
        </p:spPr>
        <p:txBody>
          <a:bodyPr/>
          <a:lstStyle/>
          <a:p>
            <a:r>
              <a:t>Speech Code &amp; Chilling Effect</a:t>
            </a:r>
          </a:p>
        </p:txBody>
      </p:sp>
      <p:sp>
        <p:nvSpPr>
          <p:cNvPr id="220" name="Shape 145"/>
          <p:cNvSpPr txBox="1"/>
          <p:nvPr/>
        </p:nvSpPr>
        <p:spPr>
          <a:xfrm>
            <a:off x="543559" y="7064344"/>
            <a:ext cx="11593780"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42900" indent="-342900" algn="l" defTabSz="457200">
              <a:lnSpc>
                <a:spcPct val="100000"/>
              </a:lnSpc>
              <a:defRPr sz="2400">
                <a:latin typeface="+mj-lt"/>
                <a:ea typeface="+mj-ea"/>
                <a:cs typeface="+mj-cs"/>
                <a:sym typeface="Helvetica"/>
              </a:defRPr>
            </a:pPr>
            <a:r>
              <a:t>   </a:t>
            </a:r>
            <a:endParaRPr sz="1800"/>
          </a:p>
          <a:p>
            <a:pPr marL="342900" indent="-342900" algn="l" defTabSz="457200">
              <a:lnSpc>
                <a:spcPct val="100000"/>
              </a:lnSpc>
              <a:defRPr sz="2400">
                <a:latin typeface="+mj-lt"/>
                <a:ea typeface="+mj-ea"/>
                <a:cs typeface="+mj-cs"/>
                <a:sym typeface="Helvetica"/>
              </a:defRPr>
            </a:pPr>
            <a:r>
              <a:t>	</a:t>
            </a:r>
          </a:p>
        </p:txBody>
      </p:sp>
      <p:sp>
        <p:nvSpPr>
          <p:cNvPr id="221" name="Rectangle 1"/>
          <p:cNvSpPr txBox="1"/>
          <p:nvPr/>
        </p:nvSpPr>
        <p:spPr>
          <a:xfrm>
            <a:off x="571500" y="2538502"/>
            <a:ext cx="11861800" cy="4548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l">
              <a:lnSpc>
                <a:spcPct val="100000"/>
              </a:lnSpc>
              <a:defRPr sz="3200"/>
            </a:pPr>
            <a:r>
              <a:t>-</a:t>
            </a:r>
            <a:r>
              <a:rPr sz="3600"/>
              <a:t>ABA Model Rule 8.4(g) is facially viewpoint discriminatory </a:t>
            </a:r>
          </a:p>
          <a:p>
            <a:pPr algn="l">
              <a:lnSpc>
                <a:spcPct val="100000"/>
              </a:lnSpc>
            </a:pPr>
            <a:endParaRPr sz="3600"/>
          </a:p>
          <a:p>
            <a:pPr algn="l">
              <a:lnSpc>
                <a:spcPct val="100000"/>
              </a:lnSpc>
            </a:pPr>
            <a:r>
              <a:t>-ABA Model Rule 8.4(g) is also viewpoint discriminatory in that it allows the government to determine what is and is not “legitimate advice and advocacy.”</a:t>
            </a:r>
          </a:p>
          <a:p>
            <a:pPr algn="l">
              <a:lnSpc>
                <a:spcPct val="100000"/>
              </a:lnSpc>
            </a:pPr>
            <a:endParaRPr/>
          </a:p>
          <a:p>
            <a:pPr algn="l">
              <a:lnSpc>
                <a:spcPct val="100000"/>
              </a:lnSpc>
            </a:pPr>
            <a:r>
              <a:t>-ABA Model Rule 8.4(g) encompasses nearly everything a lawyer does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137"/>
          <p:cNvSpPr txBox="1">
            <a:spLocks noGrp="1"/>
          </p:cNvSpPr>
          <p:nvPr>
            <p:ph type="title"/>
          </p:nvPr>
        </p:nvSpPr>
        <p:spPr>
          <a:prstGeom prst="rect">
            <a:avLst/>
          </a:prstGeom>
        </p:spPr>
        <p:txBody>
          <a:bodyPr/>
          <a:lstStyle/>
          <a:p>
            <a:r>
              <a:t>Threat or Menace?</a:t>
            </a:r>
          </a:p>
        </p:txBody>
      </p:sp>
      <p:sp>
        <p:nvSpPr>
          <p:cNvPr id="224" name="Shape 139"/>
          <p:cNvSpPr txBox="1"/>
          <p:nvPr/>
        </p:nvSpPr>
        <p:spPr>
          <a:xfrm>
            <a:off x="571499" y="2899693"/>
            <a:ext cx="12100561" cy="1331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00000"/>
              </a:lnSpc>
              <a:defRPr sz="4000"/>
            </a:lvl1pPr>
          </a:lstStyle>
          <a:p>
            <a:r>
              <a:t>ABA Model Rule 8.4(g) threatens attorneys’ religious freedom.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162"/>
          <p:cNvSpPr txBox="1">
            <a:spLocks noGrp="1"/>
          </p:cNvSpPr>
          <p:nvPr>
            <p:ph type="title"/>
          </p:nvPr>
        </p:nvSpPr>
        <p:spPr>
          <a:prstGeom prst="rect">
            <a:avLst/>
          </a:prstGeom>
        </p:spPr>
        <p:txBody>
          <a:bodyPr/>
          <a:lstStyle/>
          <a:p>
            <a:r>
              <a:t>Religious Freedom Issues</a:t>
            </a:r>
          </a:p>
        </p:txBody>
      </p:sp>
      <p:sp>
        <p:nvSpPr>
          <p:cNvPr id="227" name="Shape 164"/>
          <p:cNvSpPr txBox="1"/>
          <p:nvPr/>
        </p:nvSpPr>
        <p:spPr>
          <a:xfrm>
            <a:off x="552494" y="2504919"/>
            <a:ext cx="11880806" cy="3999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00000"/>
              </a:lnSpc>
            </a:pPr>
            <a:r>
              <a:t>Attorneys could be subject to discipline for volunteer legal work on boards of their churches, religious schools and colleges, or other religious ministries.</a:t>
            </a:r>
          </a:p>
          <a:p>
            <a:pPr algn="l">
              <a:lnSpc>
                <a:spcPct val="100000"/>
              </a:lnSpc>
            </a:pPr>
            <a:endParaRPr/>
          </a:p>
          <a:p>
            <a:pPr algn="l">
              <a:lnSpc>
                <a:spcPct val="100000"/>
              </a:lnSpc>
            </a:pPr>
            <a:r>
              <a:t>Attorneys’ membership in religious organizations that choose their members or leaders based on religious beliefs may be subject to discipline as “religious discrimination.”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137"/>
          <p:cNvSpPr txBox="1">
            <a:spLocks noGrp="1"/>
          </p:cNvSpPr>
          <p:nvPr>
            <p:ph type="title"/>
          </p:nvPr>
        </p:nvSpPr>
        <p:spPr>
          <a:prstGeom prst="rect">
            <a:avLst/>
          </a:prstGeom>
        </p:spPr>
        <p:txBody>
          <a:bodyPr/>
          <a:lstStyle/>
          <a:p>
            <a:r>
              <a:t>Threat or Menace?</a:t>
            </a:r>
          </a:p>
        </p:txBody>
      </p:sp>
      <p:sp>
        <p:nvSpPr>
          <p:cNvPr id="230" name="Shape 139"/>
          <p:cNvSpPr txBox="1"/>
          <p:nvPr/>
        </p:nvSpPr>
        <p:spPr>
          <a:xfrm>
            <a:off x="571499" y="2588543"/>
            <a:ext cx="12100561" cy="1953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00000"/>
              </a:lnSpc>
              <a:defRPr sz="4000"/>
            </a:lvl1pPr>
          </a:lstStyle>
          <a:p>
            <a:r>
              <a:t>State Bar Disciplinary Counsel will become “courts” of first resort for employment and other discrimination claims in law offices and bar events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1"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137"/>
          <p:cNvSpPr txBox="1">
            <a:spLocks noGrp="1"/>
          </p:cNvSpPr>
          <p:nvPr>
            <p:ph type="title"/>
          </p:nvPr>
        </p:nvSpPr>
        <p:spPr>
          <a:prstGeom prst="rect">
            <a:avLst/>
          </a:prstGeom>
        </p:spPr>
        <p:txBody>
          <a:bodyPr/>
          <a:lstStyle/>
          <a:p>
            <a:r>
              <a:t>Efforts in the States: Update</a:t>
            </a:r>
          </a:p>
        </p:txBody>
      </p:sp>
      <p:sp>
        <p:nvSpPr>
          <p:cNvPr id="233" name="Shape 139"/>
          <p:cNvSpPr txBox="1"/>
          <p:nvPr/>
        </p:nvSpPr>
        <p:spPr>
          <a:xfrm>
            <a:off x="1143000" y="2209929"/>
            <a:ext cx="5092700" cy="2073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00000"/>
              </a:lnSpc>
              <a:defRPr sz="4000"/>
            </a:pPr>
            <a:r>
              <a:t>States that have fully Adopted 8.4(g):</a:t>
            </a:r>
          </a:p>
          <a:p>
            <a:pPr marL="320842" indent="-320842" algn="l">
              <a:lnSpc>
                <a:spcPct val="100000"/>
              </a:lnSpc>
              <a:buSzPct val="100000"/>
              <a:buAutoNum type="arabicPeriod"/>
              <a:defRPr sz="2400"/>
            </a:pPr>
            <a:r>
              <a:t>Vermont</a:t>
            </a:r>
          </a:p>
          <a:p>
            <a:pPr marL="320842" indent="-320842" algn="l">
              <a:lnSpc>
                <a:spcPct val="100000"/>
              </a:lnSpc>
              <a:buSzPct val="100000"/>
              <a:buAutoNum type="arabicPeriod"/>
              <a:defRPr sz="2400"/>
            </a:pPr>
            <a:r>
              <a:t>New Mexico</a:t>
            </a:r>
          </a:p>
        </p:txBody>
      </p:sp>
      <p:sp>
        <p:nvSpPr>
          <p:cNvPr id="234" name="Shape 139"/>
          <p:cNvSpPr txBox="1"/>
          <p:nvPr/>
        </p:nvSpPr>
        <p:spPr>
          <a:xfrm>
            <a:off x="6985000" y="1669704"/>
            <a:ext cx="5092700" cy="8043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00000"/>
              </a:lnSpc>
              <a:defRPr sz="4000"/>
            </a:pPr>
            <a:r>
              <a:rPr dirty="0"/>
              <a:t>States that have rejected or abandoned adoption efforts:</a:t>
            </a:r>
          </a:p>
          <a:p>
            <a:pPr marL="342900" indent="-342900" algn="l">
              <a:lnSpc>
                <a:spcPct val="100000"/>
              </a:lnSpc>
              <a:buSzPct val="100000"/>
              <a:buAutoNum type="arabicPeriod"/>
              <a:defRPr sz="1800"/>
            </a:pPr>
            <a:r>
              <a:rPr dirty="0"/>
              <a:t>Texas–AG opinion 13</a:t>
            </a:r>
          </a:p>
          <a:p>
            <a:pPr marL="342900" indent="-342900" algn="l">
              <a:lnSpc>
                <a:spcPct val="100000"/>
              </a:lnSpc>
              <a:buSzPct val="100000"/>
              <a:buAutoNum type="arabicPeriod"/>
              <a:defRPr sz="1800"/>
            </a:pPr>
            <a:r>
              <a:rPr dirty="0"/>
              <a:t>South Carolina–House of Delegates; AG opinion; Supreme Court order</a:t>
            </a:r>
          </a:p>
          <a:p>
            <a:pPr marL="342900" indent="-342900" algn="l">
              <a:lnSpc>
                <a:spcPct val="100000"/>
              </a:lnSpc>
              <a:buSzPct val="100000"/>
              <a:buAutoNum type="arabicPeriod"/>
              <a:defRPr sz="1800"/>
            </a:pPr>
            <a:r>
              <a:rPr dirty="0"/>
              <a:t>Montana–Legislature joint resolution</a:t>
            </a:r>
          </a:p>
          <a:p>
            <a:pPr marL="342900" indent="-342900" algn="l">
              <a:lnSpc>
                <a:spcPct val="100000"/>
              </a:lnSpc>
              <a:buSzPct val="100000"/>
              <a:buAutoNum type="arabicPeriod"/>
              <a:defRPr sz="1800"/>
            </a:pPr>
            <a:r>
              <a:rPr dirty="0"/>
              <a:t>Illinois–House of Delegates vote; comment period</a:t>
            </a:r>
            <a:r>
              <a:rPr lang="en-US" dirty="0"/>
              <a:t>; but new effort to adopt</a:t>
            </a:r>
            <a:endParaRPr dirty="0"/>
          </a:p>
          <a:p>
            <a:pPr marL="342900" indent="-342900" algn="l">
              <a:lnSpc>
                <a:spcPct val="100000"/>
              </a:lnSpc>
              <a:buSzPct val="100000"/>
              <a:buAutoNum type="arabicPeriod"/>
              <a:defRPr sz="1800"/>
            </a:pPr>
            <a:r>
              <a:rPr dirty="0"/>
              <a:t>Louisiana–AG and District Attorneys opposed; rules committee voted not to proceed.</a:t>
            </a:r>
          </a:p>
          <a:p>
            <a:pPr marL="342900" indent="-342900" algn="l">
              <a:lnSpc>
                <a:spcPct val="100000"/>
              </a:lnSpc>
              <a:buSzPct val="100000"/>
              <a:buAutoNum type="arabicPeriod"/>
              <a:defRPr sz="1800"/>
            </a:pPr>
            <a:r>
              <a:rPr dirty="0"/>
              <a:t>Nevada–State bar petition withdrawn</a:t>
            </a:r>
          </a:p>
          <a:p>
            <a:pPr marL="342900" indent="-342900" algn="l">
              <a:lnSpc>
                <a:spcPct val="100000"/>
              </a:lnSpc>
              <a:buSzPct val="100000"/>
              <a:buAutoNum type="arabicPeriod"/>
              <a:defRPr sz="1800"/>
            </a:pPr>
            <a:r>
              <a:rPr dirty="0"/>
              <a:t>Tennessee–AG opinion; Supreme Court order</a:t>
            </a:r>
          </a:p>
          <a:p>
            <a:pPr marL="342900" indent="-342900" algn="l">
              <a:lnSpc>
                <a:spcPct val="100000"/>
              </a:lnSpc>
              <a:buSzPct val="100000"/>
              <a:buAutoNum type="arabicPeriod"/>
              <a:defRPr sz="1800"/>
            </a:pPr>
            <a:r>
              <a:rPr dirty="0"/>
              <a:t>Arizona–Supreme Court order</a:t>
            </a:r>
          </a:p>
          <a:p>
            <a:pPr marL="342900" indent="-342900" algn="l">
              <a:lnSpc>
                <a:spcPct val="100000"/>
              </a:lnSpc>
              <a:buSzPct val="100000"/>
              <a:buAutoNum type="arabicPeriod"/>
              <a:defRPr sz="1800"/>
            </a:pPr>
            <a:r>
              <a:rPr dirty="0"/>
              <a:t>Idaho–Supreme Court order</a:t>
            </a:r>
          </a:p>
          <a:p>
            <a:pPr marL="342900" indent="-342900" algn="l">
              <a:lnSpc>
                <a:spcPct val="100000"/>
              </a:lnSpc>
              <a:buSzPct val="100000"/>
              <a:buAutoNum type="arabicPeriod"/>
              <a:defRPr sz="1800"/>
            </a:pPr>
            <a:r>
              <a:rPr dirty="0"/>
              <a:t>Minnesota–ABA reports Minnesota rejected</a:t>
            </a:r>
          </a:p>
          <a:p>
            <a:pPr marL="342900" indent="-342900" algn="l">
              <a:lnSpc>
                <a:spcPct val="100000"/>
              </a:lnSpc>
              <a:buSzPct val="100000"/>
              <a:buAutoNum type="arabicPeriod"/>
              <a:defRPr sz="1800"/>
            </a:pPr>
            <a:r>
              <a:rPr dirty="0"/>
              <a:t>North Dakota–rules committee refused to recommend</a:t>
            </a:r>
          </a:p>
          <a:p>
            <a:pPr marL="342900" indent="-342900" algn="l">
              <a:lnSpc>
                <a:spcPct val="100000"/>
              </a:lnSpc>
              <a:buSzPct val="100000"/>
              <a:buAutoNum type="arabicPeriod"/>
              <a:defRPr sz="1800"/>
            </a:pPr>
            <a:r>
              <a:rPr dirty="0"/>
              <a:t>Colorado–subcommittee tabled consideration</a:t>
            </a:r>
          </a:p>
          <a:p>
            <a:pPr marL="342900" indent="-342900" algn="l">
              <a:lnSpc>
                <a:spcPct val="100000"/>
              </a:lnSpc>
              <a:buSzPct val="100000"/>
              <a:buAutoNum type="arabicPeriod"/>
              <a:defRPr sz="1800"/>
            </a:pPr>
            <a:r>
              <a:rPr dirty="0"/>
              <a:t>South Dakota</a:t>
            </a:r>
            <a:endParaRPr lang="en-US" dirty="0"/>
          </a:p>
          <a:p>
            <a:pPr marL="342900" indent="-342900" algn="l">
              <a:lnSpc>
                <a:spcPct val="100000"/>
              </a:lnSpc>
              <a:buSzPct val="100000"/>
              <a:buAutoNum type="arabicPeriod"/>
              <a:defRPr sz="1800"/>
            </a:pPr>
            <a:r>
              <a:rPr lang="en-US" dirty="0"/>
              <a:t>Wisconsin</a:t>
            </a:r>
            <a:endParaRPr dirty="0"/>
          </a:p>
          <a:p>
            <a:pPr marL="342900" indent="-342900" algn="l">
              <a:lnSpc>
                <a:spcPct val="100000"/>
              </a:lnSpc>
              <a:buSzPct val="100000"/>
              <a:buAutoNum type="arabicPeriod"/>
              <a:defRPr sz="1800"/>
            </a:pPr>
            <a:r>
              <a:rPr dirty="0"/>
              <a:t>Utah</a:t>
            </a:r>
            <a:endParaRPr lang="en-US" dirty="0"/>
          </a:p>
          <a:p>
            <a:pPr marL="342900" indent="-342900" algn="l">
              <a:lnSpc>
                <a:spcPct val="100000"/>
              </a:lnSpc>
              <a:buSzPct val="100000"/>
              <a:buAutoNum type="arabicPeriod"/>
              <a:defRPr sz="1800"/>
            </a:pPr>
            <a:r>
              <a:rPr lang="en-US" dirty="0"/>
              <a:t>Hawaii</a:t>
            </a:r>
          </a:p>
          <a:p>
            <a:pPr marL="342900" indent="-342900" algn="l">
              <a:lnSpc>
                <a:spcPct val="100000"/>
              </a:lnSpc>
              <a:buSzPct val="100000"/>
              <a:buAutoNum type="arabicPeriod"/>
              <a:defRPr sz="1800"/>
            </a:pPr>
            <a:endParaRPr lang="en-US" dirty="0"/>
          </a:p>
          <a:p>
            <a:pPr marL="342900" indent="-342900" algn="l">
              <a:lnSpc>
                <a:spcPct val="100000"/>
              </a:lnSpc>
              <a:buSzPct val="100000"/>
              <a:buAutoNum type="arabicPeriod"/>
              <a:defRPr sz="1800"/>
            </a:pPr>
            <a:endParaRPr dirty="0"/>
          </a:p>
        </p:txBody>
      </p:sp>
      <p:sp>
        <p:nvSpPr>
          <p:cNvPr id="235" name="Shape 139"/>
          <p:cNvSpPr txBox="1"/>
          <p:nvPr/>
        </p:nvSpPr>
        <p:spPr>
          <a:xfrm>
            <a:off x="1143000" y="4374719"/>
            <a:ext cx="5092700" cy="4906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00000"/>
              </a:lnSpc>
              <a:defRPr sz="4000"/>
            </a:pPr>
            <a:r>
              <a:rPr dirty="0"/>
              <a:t>States that have adopted significantly narrower versions:</a:t>
            </a:r>
          </a:p>
          <a:p>
            <a:pPr marL="320842" indent="-320842" algn="l">
              <a:lnSpc>
                <a:spcPct val="100000"/>
              </a:lnSpc>
              <a:buSzPct val="100000"/>
              <a:buAutoNum type="arabicPeriod"/>
              <a:defRPr sz="2400"/>
            </a:pPr>
            <a:r>
              <a:rPr dirty="0"/>
              <a:t>Alaska</a:t>
            </a:r>
          </a:p>
          <a:p>
            <a:pPr marL="320842" indent="-320842" algn="l">
              <a:lnSpc>
                <a:spcPct val="100000"/>
              </a:lnSpc>
              <a:buSzPct val="100000"/>
              <a:buAutoNum type="arabicPeriod"/>
              <a:defRPr sz="2400"/>
            </a:pPr>
            <a:r>
              <a:rPr dirty="0"/>
              <a:t>Maine</a:t>
            </a:r>
          </a:p>
          <a:p>
            <a:pPr marL="320842" indent="-320842" algn="l">
              <a:lnSpc>
                <a:spcPct val="100000"/>
              </a:lnSpc>
              <a:buSzPct val="100000"/>
              <a:buAutoNum type="arabicPeriod"/>
              <a:defRPr sz="2400"/>
            </a:pPr>
            <a:r>
              <a:rPr dirty="0"/>
              <a:t>Colorado</a:t>
            </a:r>
          </a:p>
          <a:p>
            <a:pPr marL="320842" indent="-320842" algn="l">
              <a:lnSpc>
                <a:spcPct val="100000"/>
              </a:lnSpc>
              <a:buSzPct val="100000"/>
              <a:buAutoNum type="arabicPeriod"/>
              <a:defRPr sz="2400"/>
            </a:pPr>
            <a:r>
              <a:rPr dirty="0"/>
              <a:t>Connecticut</a:t>
            </a:r>
          </a:p>
          <a:p>
            <a:pPr marL="320842" indent="-320842" algn="l">
              <a:lnSpc>
                <a:spcPct val="100000"/>
              </a:lnSpc>
              <a:buSzPct val="100000"/>
              <a:buAutoNum type="arabicPeriod"/>
              <a:defRPr sz="2400"/>
            </a:pPr>
            <a:r>
              <a:rPr dirty="0"/>
              <a:t>Pennsylvania</a:t>
            </a:r>
          </a:p>
          <a:p>
            <a:pPr marL="320842" indent="-320842" algn="l">
              <a:lnSpc>
                <a:spcPct val="100000"/>
              </a:lnSpc>
              <a:buSzPct val="100000"/>
              <a:buAutoNum type="arabicPeriod"/>
              <a:defRPr sz="2400"/>
            </a:pPr>
            <a:r>
              <a:rPr dirty="0"/>
              <a:t>New Hampshire</a:t>
            </a:r>
          </a:p>
          <a:p>
            <a:pPr marL="320842" indent="-320842" algn="l">
              <a:lnSpc>
                <a:spcPct val="100000"/>
              </a:lnSpc>
              <a:buSzPct val="100000"/>
              <a:buAutoNum type="arabicPeriod"/>
              <a:defRPr sz="2400"/>
            </a:pPr>
            <a:r>
              <a:rPr dirty="0"/>
              <a:t>Hawaii</a:t>
            </a:r>
          </a:p>
          <a:p>
            <a:pPr marL="320842" indent="-320842" algn="l">
              <a:lnSpc>
                <a:spcPct val="100000"/>
              </a:lnSpc>
              <a:buSzPct val="100000"/>
              <a:buAutoNum type="arabicPeriod"/>
              <a:defRPr sz="2400"/>
            </a:pPr>
            <a:r>
              <a:rPr dirty="0"/>
              <a:t>California?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3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33">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2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iterate>
                                    <p:tmAbs val="0"/>
                                  </p:iterate>
                                  <p:childTnLst>
                                    <p:set>
                                      <p:cBhvr>
                                        <p:cTn id="18" fill="hold"/>
                                        <p:tgtEl>
                                          <p:spTgt spid="234">
                                            <p:bg/>
                                          </p:spTgt>
                                        </p:tgtEl>
                                        <p:attrNameLst>
                                          <p:attrName>style.visibility</p:attrName>
                                        </p:attrNameLst>
                                      </p:cBhvr>
                                      <p:to>
                                        <p:strVal val="visible"/>
                                      </p:to>
                                    </p:set>
                                  </p:childTnLst>
                                </p:cTn>
                              </p:par>
                              <p:par>
                                <p:cTn id="19" presetID="1" presetClass="entr" presetSubtype="0" fill="hold" grpId="2" nodeType="withEffect">
                                  <p:stCondLst>
                                    <p:cond delay="0"/>
                                  </p:stCondLst>
                                  <p:iterate>
                                    <p:tmAbs val="0"/>
                                  </p:iterate>
                                  <p:childTnLst>
                                    <p:set>
                                      <p:cBhvr>
                                        <p:cTn id="20" fill="hold"/>
                                        <p:tgtEl>
                                          <p:spTgt spid="23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23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23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iterate>
                                    <p:tmAbs val="0"/>
                                  </p:iterate>
                                  <p:childTnLst>
                                    <p:set>
                                      <p:cBhvr>
                                        <p:cTn id="32" fill="hold"/>
                                        <p:tgtEl>
                                          <p:spTgt spid="234">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iterate>
                                    <p:tmAbs val="0"/>
                                  </p:iterate>
                                  <p:childTnLst>
                                    <p:set>
                                      <p:cBhvr>
                                        <p:cTn id="36" fill="hold"/>
                                        <p:tgtEl>
                                          <p:spTgt spid="234">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2" nodeType="clickEffect">
                                  <p:stCondLst>
                                    <p:cond delay="0"/>
                                  </p:stCondLst>
                                  <p:iterate>
                                    <p:tmAbs val="0"/>
                                  </p:iterate>
                                  <p:childTnLst>
                                    <p:set>
                                      <p:cBhvr>
                                        <p:cTn id="40" fill="hold"/>
                                        <p:tgtEl>
                                          <p:spTgt spid="234">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2" nodeType="clickEffect">
                                  <p:stCondLst>
                                    <p:cond delay="0"/>
                                  </p:stCondLst>
                                  <p:iterate>
                                    <p:tmAbs val="0"/>
                                  </p:iterate>
                                  <p:childTnLst>
                                    <p:set>
                                      <p:cBhvr>
                                        <p:cTn id="44" fill="hold"/>
                                        <p:tgtEl>
                                          <p:spTgt spid="234">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iterate>
                                    <p:tmAbs val="0"/>
                                  </p:iterate>
                                  <p:childTnLst>
                                    <p:set>
                                      <p:cBhvr>
                                        <p:cTn id="48" fill="hold"/>
                                        <p:tgtEl>
                                          <p:spTgt spid="234">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iterate>
                                    <p:tmAbs val="0"/>
                                  </p:iterate>
                                  <p:childTnLst>
                                    <p:set>
                                      <p:cBhvr>
                                        <p:cTn id="52" fill="hold"/>
                                        <p:tgtEl>
                                          <p:spTgt spid="234">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2" nodeType="clickEffect">
                                  <p:stCondLst>
                                    <p:cond delay="0"/>
                                  </p:stCondLst>
                                  <p:iterate>
                                    <p:tmAbs val="0"/>
                                  </p:iterate>
                                  <p:childTnLst>
                                    <p:set>
                                      <p:cBhvr>
                                        <p:cTn id="56" fill="hold"/>
                                        <p:tgtEl>
                                          <p:spTgt spid="234">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2" nodeType="clickEffect">
                                  <p:stCondLst>
                                    <p:cond delay="0"/>
                                  </p:stCondLst>
                                  <p:iterate>
                                    <p:tmAbs val="0"/>
                                  </p:iterate>
                                  <p:childTnLst>
                                    <p:set>
                                      <p:cBhvr>
                                        <p:cTn id="60" fill="hold"/>
                                        <p:tgtEl>
                                          <p:spTgt spid="234">
                                            <p:txEl>
                                              <p:pRg st="10" end="1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iterate>
                                    <p:tmAbs val="0"/>
                                  </p:iterate>
                                  <p:childTnLst>
                                    <p:set>
                                      <p:cBhvr>
                                        <p:cTn id="64" fill="hold"/>
                                        <p:tgtEl>
                                          <p:spTgt spid="234">
                                            <p:txEl>
                                              <p:pRg st="11" end="1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2" nodeType="clickEffect">
                                  <p:stCondLst>
                                    <p:cond delay="0"/>
                                  </p:stCondLst>
                                  <p:iterate>
                                    <p:tmAbs val="0"/>
                                  </p:iterate>
                                  <p:childTnLst>
                                    <p:set>
                                      <p:cBhvr>
                                        <p:cTn id="68" fill="hold"/>
                                        <p:tgtEl>
                                          <p:spTgt spid="234">
                                            <p:txEl>
                                              <p:pRg st="12" end="1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2" nodeType="clickEffect">
                                  <p:stCondLst>
                                    <p:cond delay="0"/>
                                  </p:stCondLst>
                                  <p:iterate>
                                    <p:tmAbs val="0"/>
                                  </p:iterate>
                                  <p:childTnLst>
                                    <p:set>
                                      <p:cBhvr>
                                        <p:cTn id="72" fill="hold"/>
                                        <p:tgtEl>
                                          <p:spTgt spid="234">
                                            <p:txEl>
                                              <p:pRg st="13" end="13"/>
                                            </p:txEl>
                                          </p:spTgt>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2" nodeType="afterEffect">
                                  <p:stCondLst>
                                    <p:cond delay="0"/>
                                  </p:stCondLst>
                                  <p:iterate>
                                    <p:tmAbs val="0"/>
                                  </p:iterate>
                                  <p:childTnLst>
                                    <p:set>
                                      <p:cBhvr>
                                        <p:cTn id="75" fill="hold"/>
                                        <p:tgtEl>
                                          <p:spTgt spid="234">
                                            <p:txEl>
                                              <p:pRg st="14" end="14"/>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2" nodeType="clickEffect">
                                  <p:stCondLst>
                                    <p:cond delay="0"/>
                                  </p:stCondLst>
                                  <p:iterate>
                                    <p:tmAbs val="0"/>
                                  </p:iterate>
                                  <p:childTnLst>
                                    <p:set>
                                      <p:cBhvr>
                                        <p:cTn id="79" fill="hold"/>
                                        <p:tgtEl>
                                          <p:spTgt spid="234">
                                            <p:txEl>
                                              <p:pRg st="15" end="15"/>
                                            </p:txEl>
                                          </p:spTgt>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2" nodeType="afterEffect">
                                  <p:stCondLst>
                                    <p:cond delay="0"/>
                                  </p:stCondLst>
                                  <p:iterate>
                                    <p:tmAbs val="0"/>
                                  </p:iterate>
                                  <p:childTnLst>
                                    <p:set>
                                      <p:cBhvr>
                                        <p:cTn id="82" fill="hold"/>
                                        <p:tgtEl>
                                          <p:spTgt spid="234">
                                            <p:txEl>
                                              <p:pRg st="16" end="1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3" nodeType="clickEffect">
                                  <p:stCondLst>
                                    <p:cond delay="0"/>
                                  </p:stCondLst>
                                  <p:iterate>
                                    <p:tmAbs val="0"/>
                                  </p:iterate>
                                  <p:childTnLst>
                                    <p:set>
                                      <p:cBhvr>
                                        <p:cTn id="86" fill="hold"/>
                                        <p:tgtEl>
                                          <p:spTgt spid="235">
                                            <p:bg/>
                                          </p:spTgt>
                                        </p:tgtEl>
                                        <p:attrNameLst>
                                          <p:attrName>style.visibility</p:attrName>
                                        </p:attrNameLst>
                                      </p:cBhvr>
                                      <p:to>
                                        <p:strVal val="visible"/>
                                      </p:to>
                                    </p:set>
                                  </p:childTnLst>
                                </p:cTn>
                              </p:par>
                              <p:par>
                                <p:cTn id="87" presetID="1" presetClass="entr" presetSubtype="0" fill="hold" grpId="3" nodeType="withEffect">
                                  <p:stCondLst>
                                    <p:cond delay="0"/>
                                  </p:stCondLst>
                                  <p:iterate>
                                    <p:tmAbs val="0"/>
                                  </p:iterate>
                                  <p:childTnLst>
                                    <p:set>
                                      <p:cBhvr>
                                        <p:cTn id="88" fill="hold"/>
                                        <p:tgtEl>
                                          <p:spTgt spid="235">
                                            <p:txEl>
                                              <p:pRg st="0" end="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3" nodeType="clickEffect">
                                  <p:stCondLst>
                                    <p:cond delay="0"/>
                                  </p:stCondLst>
                                  <p:iterate>
                                    <p:tmAbs val="0"/>
                                  </p:iterate>
                                  <p:childTnLst>
                                    <p:set>
                                      <p:cBhvr>
                                        <p:cTn id="92" fill="hold"/>
                                        <p:tgtEl>
                                          <p:spTgt spid="235">
                                            <p:txEl>
                                              <p:pRg st="1" end="1"/>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3" nodeType="clickEffect">
                                  <p:stCondLst>
                                    <p:cond delay="0"/>
                                  </p:stCondLst>
                                  <p:iterate>
                                    <p:tmAbs val="0"/>
                                  </p:iterate>
                                  <p:childTnLst>
                                    <p:set>
                                      <p:cBhvr>
                                        <p:cTn id="96" fill="hold"/>
                                        <p:tgtEl>
                                          <p:spTgt spid="235">
                                            <p:txEl>
                                              <p:pRg st="2" end="2"/>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3" nodeType="clickEffect">
                                  <p:stCondLst>
                                    <p:cond delay="0"/>
                                  </p:stCondLst>
                                  <p:iterate>
                                    <p:tmAbs val="0"/>
                                  </p:iterate>
                                  <p:childTnLst>
                                    <p:set>
                                      <p:cBhvr>
                                        <p:cTn id="100" fill="hold"/>
                                        <p:tgtEl>
                                          <p:spTgt spid="235">
                                            <p:txEl>
                                              <p:pRg st="3" end="3"/>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3" nodeType="clickEffect">
                                  <p:stCondLst>
                                    <p:cond delay="0"/>
                                  </p:stCondLst>
                                  <p:iterate>
                                    <p:tmAbs val="0"/>
                                  </p:iterate>
                                  <p:childTnLst>
                                    <p:set>
                                      <p:cBhvr>
                                        <p:cTn id="104" fill="hold"/>
                                        <p:tgtEl>
                                          <p:spTgt spid="235">
                                            <p:txEl>
                                              <p:pRg st="4" end="4"/>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3" nodeType="clickEffect">
                                  <p:stCondLst>
                                    <p:cond delay="0"/>
                                  </p:stCondLst>
                                  <p:iterate>
                                    <p:tmAbs val="0"/>
                                  </p:iterate>
                                  <p:childTnLst>
                                    <p:set>
                                      <p:cBhvr>
                                        <p:cTn id="108" fill="hold"/>
                                        <p:tgtEl>
                                          <p:spTgt spid="235">
                                            <p:txEl>
                                              <p:pRg st="5" end="5"/>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3" nodeType="clickEffect">
                                  <p:stCondLst>
                                    <p:cond delay="0"/>
                                  </p:stCondLst>
                                  <p:iterate>
                                    <p:tmAbs val="0"/>
                                  </p:iterate>
                                  <p:childTnLst>
                                    <p:set>
                                      <p:cBhvr>
                                        <p:cTn id="112" fill="hold"/>
                                        <p:tgtEl>
                                          <p:spTgt spid="235">
                                            <p:txEl>
                                              <p:pRg st="6" end="6"/>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3" nodeType="clickEffect">
                                  <p:stCondLst>
                                    <p:cond delay="0"/>
                                  </p:stCondLst>
                                  <p:iterate>
                                    <p:tmAbs val="0"/>
                                  </p:iterate>
                                  <p:childTnLst>
                                    <p:set>
                                      <p:cBhvr>
                                        <p:cTn id="116" fill="hold"/>
                                        <p:tgtEl>
                                          <p:spTgt spid="235">
                                            <p:txEl>
                                              <p:pRg st="7" end="7"/>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3" nodeType="clickEffect">
                                  <p:stCondLst>
                                    <p:cond delay="0"/>
                                  </p:stCondLst>
                                  <p:iterate>
                                    <p:tmAbs val="0"/>
                                  </p:iterate>
                                  <p:childTnLst>
                                    <p:set>
                                      <p:cBhvr>
                                        <p:cTn id="120" fill="hold"/>
                                        <p:tgtEl>
                                          <p:spTgt spid="2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1" build="p" bldLvl="5" animBg="1" advAuto="0"/>
      <p:bldP spid="234" grpId="2" build="p" bldLvl="5" animBg="1" advAuto="0"/>
      <p:bldP spid="235" grpId="3"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137"/>
          <p:cNvSpPr txBox="1">
            <a:spLocks noGrp="1"/>
          </p:cNvSpPr>
          <p:nvPr>
            <p:ph type="title"/>
          </p:nvPr>
        </p:nvSpPr>
        <p:spPr>
          <a:prstGeom prst="rect">
            <a:avLst/>
          </a:prstGeom>
        </p:spPr>
        <p:txBody>
          <a:bodyPr/>
          <a:lstStyle/>
          <a:p>
            <a:r>
              <a:t>Efforts in the States: Update</a:t>
            </a:r>
          </a:p>
        </p:txBody>
      </p:sp>
      <p:sp>
        <p:nvSpPr>
          <p:cNvPr id="238" name="Shape 139"/>
          <p:cNvSpPr txBox="1"/>
          <p:nvPr/>
        </p:nvSpPr>
        <p:spPr>
          <a:xfrm>
            <a:off x="1378827" y="2775748"/>
            <a:ext cx="9038983"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lnSpc>
                <a:spcPct val="100000"/>
              </a:lnSpc>
              <a:defRPr sz="4000"/>
            </a:pPr>
            <a:r>
              <a:rPr dirty="0"/>
              <a:t>Oregon</a:t>
            </a:r>
            <a:endParaRPr lang="en-US" dirty="0"/>
          </a:p>
          <a:p>
            <a:pPr lvl="1" algn="l">
              <a:lnSpc>
                <a:spcPct val="100000"/>
              </a:lnSpc>
              <a:defRPr sz="4000"/>
            </a:pPr>
            <a:r>
              <a:rPr lang="en-US" dirty="0"/>
              <a:t>Idaho</a:t>
            </a:r>
            <a:endParaRPr dirty="0"/>
          </a:p>
          <a:p>
            <a:pPr lvl="1" algn="l">
              <a:lnSpc>
                <a:spcPct val="100000"/>
              </a:lnSpc>
              <a:defRPr sz="4000"/>
            </a:pPr>
            <a:r>
              <a:rPr dirty="0"/>
              <a:t>Wisconsin</a:t>
            </a:r>
          </a:p>
          <a:p>
            <a:pPr lvl="1" algn="l">
              <a:lnSpc>
                <a:spcPct val="100000"/>
              </a:lnSpc>
              <a:defRPr sz="4000"/>
            </a:pPr>
            <a:r>
              <a:rPr dirty="0"/>
              <a:t>Pennsylvania</a:t>
            </a:r>
          </a:p>
          <a:p>
            <a:pPr lvl="1" algn="l">
              <a:lnSpc>
                <a:spcPct val="100000"/>
              </a:lnSpc>
              <a:defRPr sz="4000"/>
            </a:pPr>
            <a:r>
              <a:rPr dirty="0"/>
              <a:t>Others?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3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3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23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238">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2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1"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40"/>
          <p:cNvSpPr txBox="1">
            <a:spLocks noGrp="1"/>
          </p:cNvSpPr>
          <p:nvPr>
            <p:ph type="ctrTitle"/>
          </p:nvPr>
        </p:nvSpPr>
        <p:spPr>
          <a:xfrm>
            <a:off x="571500" y="2971800"/>
            <a:ext cx="11861800" cy="1524000"/>
          </a:xfrm>
          <a:prstGeom prst="rect">
            <a:avLst/>
          </a:prstGeom>
        </p:spPr>
        <p:txBody>
          <a:bodyPr/>
          <a:lstStyle/>
          <a:p>
            <a:r>
              <a:t>States Now Face a Choice . . . </a:t>
            </a:r>
          </a:p>
        </p:txBody>
      </p:sp>
      <p:sp>
        <p:nvSpPr>
          <p:cNvPr id="241" name="Shape 41"/>
          <p:cNvSpPr txBox="1">
            <a:spLocks noGrp="1"/>
          </p:cNvSpPr>
          <p:nvPr>
            <p:ph type="subTitle" sz="half" idx="1"/>
          </p:nvPr>
        </p:nvSpPr>
        <p:spPr>
          <a:xfrm>
            <a:off x="571500" y="5016500"/>
            <a:ext cx="11861800" cy="2984500"/>
          </a:xfrm>
          <a:prstGeom prst="rect">
            <a:avLst/>
          </a:prstGeom>
        </p:spPr>
        <p:txBody>
          <a:bodyPr/>
          <a:lstStyle/>
          <a:p>
            <a:pPr algn="ctr">
              <a:defRPr sz="4800" b="1">
                <a:solidFill>
                  <a:srgbClr val="000000"/>
                </a:solidFill>
              </a:defRPr>
            </a:pPr>
            <a:endParaRPr/>
          </a:p>
          <a:p>
            <a:pPr algn="ctr">
              <a:defRPr sz="4800" b="1">
                <a:solidFill>
                  <a:srgbClr val="000000"/>
                </a:solidFill>
              </a:defRPr>
            </a:pPr>
            <a:r>
              <a:t>Where do we stand on opposition to Rule 8.4 and where should we go from here?</a:t>
            </a:r>
          </a:p>
        </p:txBody>
      </p:sp>
      <p:pic>
        <p:nvPicPr>
          <p:cNvPr id="242" name="Image" descr="Image"/>
          <p:cNvPicPr>
            <a:picLocks noChangeAspect="1"/>
          </p:cNvPicPr>
          <p:nvPr/>
        </p:nvPicPr>
        <p:blipFill>
          <a:blip r:embed="rId2"/>
          <a:stretch>
            <a:fillRect/>
          </a:stretch>
        </p:blipFill>
        <p:spPr>
          <a:xfrm>
            <a:off x="1850468" y="501524"/>
            <a:ext cx="9303864" cy="2025189"/>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95"/>
          <p:cNvSpPr txBox="1">
            <a:spLocks noGrp="1"/>
          </p:cNvSpPr>
          <p:nvPr>
            <p:ph type="title"/>
          </p:nvPr>
        </p:nvSpPr>
        <p:spPr>
          <a:prstGeom prst="rect">
            <a:avLst/>
          </a:prstGeom>
        </p:spPr>
        <p:txBody>
          <a:bodyPr/>
          <a:lstStyle>
            <a:lvl1pPr algn="ctr"/>
          </a:lstStyle>
          <a:p>
            <a:r>
              <a:t>Some Hypotheticals</a:t>
            </a:r>
          </a:p>
        </p:txBody>
      </p:sp>
      <p:pic>
        <p:nvPicPr>
          <p:cNvPr id="158" name="providence-lawyers.jpg" descr="providence-lawyers.jpg"/>
          <p:cNvPicPr>
            <a:picLocks noChangeAspect="1"/>
          </p:cNvPicPr>
          <p:nvPr/>
        </p:nvPicPr>
        <p:blipFill>
          <a:blip r:embed="rId2"/>
          <a:stretch>
            <a:fillRect/>
          </a:stretch>
        </p:blipFill>
        <p:spPr>
          <a:xfrm>
            <a:off x="6693834" y="1184397"/>
            <a:ext cx="5848601" cy="7372106"/>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95"/>
          <p:cNvSpPr txBox="1">
            <a:spLocks noGrp="1"/>
          </p:cNvSpPr>
          <p:nvPr>
            <p:ph type="title"/>
          </p:nvPr>
        </p:nvSpPr>
        <p:spPr>
          <a:prstGeom prst="rect">
            <a:avLst/>
          </a:prstGeom>
        </p:spPr>
        <p:txBody>
          <a:bodyPr/>
          <a:lstStyle>
            <a:lvl1pPr algn="ctr"/>
          </a:lstStyle>
          <a:p>
            <a:r>
              <a:t>Hypothetical 1</a:t>
            </a:r>
          </a:p>
        </p:txBody>
      </p:sp>
      <p:pic>
        <p:nvPicPr>
          <p:cNvPr id="161" name="providence-lawyers.jpg" descr="providence-lawyers.jpg"/>
          <p:cNvPicPr>
            <a:picLocks noChangeAspect="1"/>
          </p:cNvPicPr>
          <p:nvPr/>
        </p:nvPicPr>
        <p:blipFill>
          <a:blip r:embed="rId2"/>
          <a:stretch>
            <a:fillRect/>
          </a:stretch>
        </p:blipFill>
        <p:spPr>
          <a:xfrm>
            <a:off x="6693834" y="1184397"/>
            <a:ext cx="5848601" cy="7372106"/>
          </a:xfrm>
          <a:prstGeom prst="rect">
            <a:avLst/>
          </a:prstGeom>
          <a:ln w="12700">
            <a:miter lim="400000"/>
          </a:ln>
        </p:spPr>
      </p:pic>
      <p:sp>
        <p:nvSpPr>
          <p:cNvPr id="162" name="Shape 97"/>
          <p:cNvSpPr txBox="1"/>
          <p:nvPr/>
        </p:nvSpPr>
        <p:spPr>
          <a:xfrm>
            <a:off x="256687" y="2471273"/>
            <a:ext cx="5703020" cy="176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00000"/>
              </a:lnSpc>
            </a:lvl1pPr>
          </a:lstStyle>
          <a:p>
            <a:r>
              <a:t>Lenny Lawyer says, “I abhor the idle rich. That guy makes me sick.”</a:t>
            </a:r>
          </a:p>
        </p:txBody>
      </p:sp>
      <p:sp>
        <p:nvSpPr>
          <p:cNvPr id="163" name="Shape 98"/>
          <p:cNvSpPr txBox="1"/>
          <p:nvPr/>
        </p:nvSpPr>
        <p:spPr>
          <a:xfrm>
            <a:off x="256687" y="4980085"/>
            <a:ext cx="5703020" cy="2323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00000"/>
              </a:lnSpc>
            </a:lvl1pPr>
          </a:lstStyle>
          <a:p>
            <a:r>
              <a:t>In which of the following contexts might Lenny be subject to discipline under the New Model 8.4(g)?</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44"/>
          <p:cNvSpPr txBox="1">
            <a:spLocks noGrp="1"/>
          </p:cNvSpPr>
          <p:nvPr>
            <p:ph type="title"/>
          </p:nvPr>
        </p:nvSpPr>
        <p:spPr>
          <a:xfrm>
            <a:off x="571737" y="1252038"/>
            <a:ext cx="5334001" cy="757824"/>
          </a:xfrm>
          <a:prstGeom prst="rect">
            <a:avLst/>
          </a:prstGeom>
        </p:spPr>
        <p:txBody>
          <a:bodyPr/>
          <a:lstStyle/>
          <a:p>
            <a:r>
              <a:t>Old Rule 8.4</a:t>
            </a:r>
          </a:p>
        </p:txBody>
      </p:sp>
      <p:sp>
        <p:nvSpPr>
          <p:cNvPr id="122" name="Shape 45"/>
          <p:cNvSpPr txBox="1">
            <a:spLocks noGrp="1"/>
          </p:cNvSpPr>
          <p:nvPr>
            <p:ph type="body" sz="quarter" idx="1"/>
          </p:nvPr>
        </p:nvSpPr>
        <p:spPr>
          <a:prstGeom prst="rect">
            <a:avLst/>
          </a:prstGeom>
        </p:spPr>
        <p:txBody>
          <a:bodyPr/>
          <a:lstStyle/>
          <a:p>
            <a:pPr defTabSz="457200">
              <a:defRPr sz="2800">
                <a:solidFill>
                  <a:srgbClr val="000000"/>
                </a:solidFill>
                <a:latin typeface="+mj-lt"/>
                <a:ea typeface="+mj-ea"/>
                <a:cs typeface="+mj-cs"/>
                <a:sym typeface="Helvetica"/>
              </a:defRPr>
            </a:pPr>
            <a:r>
              <a:t>It is professional misconduct for a lawyer to:</a:t>
            </a:r>
            <a:endParaRPr sz="1800"/>
          </a:p>
          <a:p>
            <a:pPr defTabSz="457200">
              <a:defRPr sz="2800">
                <a:solidFill>
                  <a:srgbClr val="000000"/>
                </a:solidFill>
                <a:latin typeface="+mj-lt"/>
                <a:ea typeface="+mj-ea"/>
                <a:cs typeface="+mj-cs"/>
                <a:sym typeface="Helvetica"/>
              </a:defRPr>
            </a:pPr>
            <a:endParaRPr sz="1800"/>
          </a:p>
          <a:p>
            <a:pPr defTabSz="457200">
              <a:defRPr sz="2800">
                <a:solidFill>
                  <a:srgbClr val="000000"/>
                </a:solidFill>
                <a:latin typeface="+mj-lt"/>
                <a:ea typeface="+mj-ea"/>
                <a:cs typeface="+mj-cs"/>
                <a:sym typeface="Helvetica"/>
              </a:defRPr>
            </a:pPr>
            <a:r>
              <a:t>(d) engage in conduct that is prejudicial to the administration of justice . . . .</a:t>
            </a:r>
          </a:p>
        </p:txBody>
      </p:sp>
      <p:pic>
        <p:nvPicPr>
          <p:cNvPr id="123" name="providence-lawyers.jpg" descr="providence-lawyers.jpg"/>
          <p:cNvPicPr>
            <a:picLocks noChangeAspect="1"/>
          </p:cNvPicPr>
          <p:nvPr/>
        </p:nvPicPr>
        <p:blipFill>
          <a:blip r:embed="rId2"/>
          <a:stretch>
            <a:fillRect/>
          </a:stretch>
        </p:blipFill>
        <p:spPr>
          <a:xfrm>
            <a:off x="6693834" y="1184397"/>
            <a:ext cx="5848601" cy="7372106"/>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00"/>
          <p:cNvSpPr txBox="1">
            <a:spLocks noGrp="1"/>
          </p:cNvSpPr>
          <p:nvPr>
            <p:ph type="title"/>
          </p:nvPr>
        </p:nvSpPr>
        <p:spPr>
          <a:prstGeom prst="rect">
            <a:avLst/>
          </a:prstGeom>
        </p:spPr>
        <p:txBody>
          <a:bodyPr/>
          <a:lstStyle>
            <a:lvl1pPr algn="ctr"/>
          </a:lstStyle>
          <a:p>
            <a:r>
              <a:t>Hypothetical 1</a:t>
            </a:r>
          </a:p>
        </p:txBody>
      </p:sp>
      <p:pic>
        <p:nvPicPr>
          <p:cNvPr id="166" name="providence-lawyers.jpg" descr="providence-lawyers.jpg"/>
          <p:cNvPicPr>
            <a:picLocks noChangeAspect="1"/>
          </p:cNvPicPr>
          <p:nvPr/>
        </p:nvPicPr>
        <p:blipFill>
          <a:blip r:embed="rId2"/>
          <a:stretch>
            <a:fillRect/>
          </a:stretch>
        </p:blipFill>
        <p:spPr>
          <a:xfrm>
            <a:off x="6693834" y="1184397"/>
            <a:ext cx="5848601" cy="7372106"/>
          </a:xfrm>
          <a:prstGeom prst="rect">
            <a:avLst/>
          </a:prstGeom>
          <a:ln w="12700">
            <a:miter lim="400000"/>
          </a:ln>
        </p:spPr>
      </p:pic>
      <p:sp>
        <p:nvSpPr>
          <p:cNvPr id="167" name="Shape 102"/>
          <p:cNvSpPr txBox="1"/>
          <p:nvPr/>
        </p:nvSpPr>
        <p:spPr>
          <a:xfrm>
            <a:off x="256687" y="3435630"/>
            <a:ext cx="5703020" cy="2882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00000"/>
              </a:lnSpc>
            </a:lvl1pPr>
          </a:lstStyle>
          <a:p>
            <a:r>
              <a:t>Lenny is speaking at a firm’s hiring committee meeting, considering an applicant for a summer clerk, to whom he is referring.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04"/>
          <p:cNvSpPr txBox="1">
            <a:spLocks noGrp="1"/>
          </p:cNvSpPr>
          <p:nvPr>
            <p:ph type="title"/>
          </p:nvPr>
        </p:nvSpPr>
        <p:spPr>
          <a:prstGeom prst="rect">
            <a:avLst/>
          </a:prstGeom>
        </p:spPr>
        <p:txBody>
          <a:bodyPr/>
          <a:lstStyle>
            <a:lvl1pPr algn="ctr"/>
          </a:lstStyle>
          <a:p>
            <a:r>
              <a:t>Hypothetical 1</a:t>
            </a:r>
          </a:p>
        </p:txBody>
      </p:sp>
      <p:pic>
        <p:nvPicPr>
          <p:cNvPr id="170" name="providence-lawyers.jpg" descr="providence-lawyers.jpg"/>
          <p:cNvPicPr>
            <a:picLocks noChangeAspect="1"/>
          </p:cNvPicPr>
          <p:nvPr/>
        </p:nvPicPr>
        <p:blipFill>
          <a:blip r:embed="rId2"/>
          <a:stretch>
            <a:fillRect/>
          </a:stretch>
        </p:blipFill>
        <p:spPr>
          <a:xfrm>
            <a:off x="6693834" y="1184397"/>
            <a:ext cx="5848601" cy="7372106"/>
          </a:xfrm>
          <a:prstGeom prst="rect">
            <a:avLst/>
          </a:prstGeom>
          <a:ln w="12700">
            <a:miter lim="400000"/>
          </a:ln>
        </p:spPr>
      </p:pic>
      <p:sp>
        <p:nvSpPr>
          <p:cNvPr id="171" name="Shape 106"/>
          <p:cNvSpPr txBox="1"/>
          <p:nvPr/>
        </p:nvSpPr>
        <p:spPr>
          <a:xfrm>
            <a:off x="256687" y="3715029"/>
            <a:ext cx="5703020" cy="2323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00000"/>
              </a:lnSpc>
            </a:lvl1pPr>
          </a:lstStyle>
          <a:p>
            <a:r>
              <a:t>Lenny is speaking with opposing counsel in a case, referring to one of the parties, who overhears him.</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08"/>
          <p:cNvSpPr txBox="1">
            <a:spLocks noGrp="1"/>
          </p:cNvSpPr>
          <p:nvPr>
            <p:ph type="title"/>
          </p:nvPr>
        </p:nvSpPr>
        <p:spPr>
          <a:prstGeom prst="rect">
            <a:avLst/>
          </a:prstGeom>
        </p:spPr>
        <p:txBody>
          <a:bodyPr/>
          <a:lstStyle>
            <a:lvl1pPr algn="ctr"/>
          </a:lstStyle>
          <a:p>
            <a:r>
              <a:t>Hypothetical 1</a:t>
            </a:r>
          </a:p>
        </p:txBody>
      </p:sp>
      <p:pic>
        <p:nvPicPr>
          <p:cNvPr id="174" name="providence-lawyers.jpg" descr="providence-lawyers.jpg"/>
          <p:cNvPicPr>
            <a:picLocks noChangeAspect="1"/>
          </p:cNvPicPr>
          <p:nvPr/>
        </p:nvPicPr>
        <p:blipFill>
          <a:blip r:embed="rId2"/>
          <a:stretch>
            <a:fillRect/>
          </a:stretch>
        </p:blipFill>
        <p:spPr>
          <a:xfrm>
            <a:off x="6693834" y="1184397"/>
            <a:ext cx="5848601" cy="7372106"/>
          </a:xfrm>
          <a:prstGeom prst="rect">
            <a:avLst/>
          </a:prstGeom>
          <a:ln w="12700">
            <a:miter lim="400000"/>
          </a:ln>
        </p:spPr>
      </p:pic>
      <p:sp>
        <p:nvSpPr>
          <p:cNvPr id="175" name="Shape 110"/>
          <p:cNvSpPr txBox="1"/>
          <p:nvPr/>
        </p:nvSpPr>
        <p:spPr>
          <a:xfrm>
            <a:off x="259990" y="3708679"/>
            <a:ext cx="5703020" cy="2323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00000"/>
              </a:lnSpc>
            </a:lvl1pPr>
          </a:lstStyle>
          <a:p>
            <a:r>
              <a:t>Lenny is on a CLE panel, arguing for the elimination of the capital gains tax, and he says it as a joke.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12"/>
          <p:cNvSpPr txBox="1">
            <a:spLocks noGrp="1"/>
          </p:cNvSpPr>
          <p:nvPr>
            <p:ph type="title"/>
          </p:nvPr>
        </p:nvSpPr>
        <p:spPr>
          <a:prstGeom prst="rect">
            <a:avLst/>
          </a:prstGeom>
        </p:spPr>
        <p:txBody>
          <a:bodyPr/>
          <a:lstStyle>
            <a:lvl1pPr algn="ctr"/>
          </a:lstStyle>
          <a:p>
            <a:r>
              <a:t>Hypothetical 2</a:t>
            </a:r>
          </a:p>
        </p:txBody>
      </p:sp>
      <p:pic>
        <p:nvPicPr>
          <p:cNvPr id="178" name="providence-lawyers.jpg" descr="providence-lawyers.jpg"/>
          <p:cNvPicPr>
            <a:picLocks noChangeAspect="1"/>
          </p:cNvPicPr>
          <p:nvPr/>
        </p:nvPicPr>
        <p:blipFill>
          <a:blip r:embed="rId2"/>
          <a:stretch>
            <a:fillRect/>
          </a:stretch>
        </p:blipFill>
        <p:spPr>
          <a:xfrm>
            <a:off x="6693834" y="1184397"/>
            <a:ext cx="5848601" cy="7372106"/>
          </a:xfrm>
          <a:prstGeom prst="rect">
            <a:avLst/>
          </a:prstGeom>
          <a:ln w="12700">
            <a:miter lim="400000"/>
          </a:ln>
        </p:spPr>
      </p:pic>
      <p:sp>
        <p:nvSpPr>
          <p:cNvPr id="179" name="Shape 114"/>
          <p:cNvSpPr txBox="1"/>
          <p:nvPr/>
        </p:nvSpPr>
        <p:spPr>
          <a:xfrm>
            <a:off x="256687" y="2209931"/>
            <a:ext cx="5703020" cy="5676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00000"/>
              </a:lnSpc>
            </a:pPr>
            <a:r>
              <a:t>Lori Lawyer is approached by a homosexual couple who want her to represent them in adopting a child. Lori refuses.</a:t>
            </a:r>
            <a:endParaRPr sz="1800"/>
          </a:p>
          <a:p>
            <a:pPr algn="l">
              <a:lnSpc>
                <a:spcPct val="100000"/>
              </a:lnSpc>
            </a:pPr>
            <a:r>
              <a:t> </a:t>
            </a:r>
            <a:endParaRPr sz="1800"/>
          </a:p>
          <a:p>
            <a:pPr algn="l">
              <a:lnSpc>
                <a:spcPct val="100000"/>
              </a:lnSpc>
            </a:pPr>
            <a:r>
              <a:t>Is she subject to discipline under ABA Rule 8.4 under any of the following circumstances?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16"/>
          <p:cNvSpPr txBox="1">
            <a:spLocks noGrp="1"/>
          </p:cNvSpPr>
          <p:nvPr>
            <p:ph type="title"/>
          </p:nvPr>
        </p:nvSpPr>
        <p:spPr>
          <a:prstGeom prst="rect">
            <a:avLst/>
          </a:prstGeom>
        </p:spPr>
        <p:txBody>
          <a:bodyPr/>
          <a:lstStyle>
            <a:lvl1pPr algn="ctr"/>
          </a:lstStyle>
          <a:p>
            <a:r>
              <a:t>Hypothetical 2</a:t>
            </a:r>
          </a:p>
        </p:txBody>
      </p:sp>
      <p:pic>
        <p:nvPicPr>
          <p:cNvPr id="182" name="providence-lawyers.jpg" descr="providence-lawyers.jpg"/>
          <p:cNvPicPr>
            <a:picLocks noChangeAspect="1"/>
          </p:cNvPicPr>
          <p:nvPr/>
        </p:nvPicPr>
        <p:blipFill>
          <a:blip r:embed="rId2"/>
          <a:stretch>
            <a:fillRect/>
          </a:stretch>
        </p:blipFill>
        <p:spPr>
          <a:xfrm>
            <a:off x="6693834" y="1184397"/>
            <a:ext cx="5848601" cy="7372106"/>
          </a:xfrm>
          <a:prstGeom prst="rect">
            <a:avLst/>
          </a:prstGeom>
          <a:ln w="12700">
            <a:miter lim="400000"/>
          </a:ln>
        </p:spPr>
      </p:pic>
      <p:sp>
        <p:nvSpPr>
          <p:cNvPr id="183" name="Shape 118"/>
          <p:cNvSpPr txBox="1"/>
          <p:nvPr/>
        </p:nvSpPr>
        <p:spPr>
          <a:xfrm>
            <a:off x="569953" y="3579563"/>
            <a:ext cx="5703020" cy="176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00000"/>
              </a:lnSpc>
            </a:lvl1pPr>
          </a:lstStyle>
          <a:p>
            <a:r>
              <a:rPr dirty="0"/>
              <a:t>She is too busy to give it proper care and attention and says so.</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20"/>
          <p:cNvSpPr txBox="1">
            <a:spLocks noGrp="1"/>
          </p:cNvSpPr>
          <p:nvPr>
            <p:ph type="title"/>
          </p:nvPr>
        </p:nvSpPr>
        <p:spPr>
          <a:prstGeom prst="rect">
            <a:avLst/>
          </a:prstGeom>
        </p:spPr>
        <p:txBody>
          <a:bodyPr/>
          <a:lstStyle>
            <a:lvl1pPr algn="ctr"/>
          </a:lstStyle>
          <a:p>
            <a:r>
              <a:t>Hypothetical 2</a:t>
            </a:r>
          </a:p>
        </p:txBody>
      </p:sp>
      <p:pic>
        <p:nvPicPr>
          <p:cNvPr id="186" name="providence-lawyers.jpg" descr="providence-lawyers.jpg"/>
          <p:cNvPicPr>
            <a:picLocks noChangeAspect="1"/>
          </p:cNvPicPr>
          <p:nvPr/>
        </p:nvPicPr>
        <p:blipFill>
          <a:blip r:embed="rId2"/>
          <a:stretch>
            <a:fillRect/>
          </a:stretch>
        </p:blipFill>
        <p:spPr>
          <a:xfrm>
            <a:off x="6693834" y="1184397"/>
            <a:ext cx="5848601" cy="7372106"/>
          </a:xfrm>
          <a:prstGeom prst="rect">
            <a:avLst/>
          </a:prstGeom>
          <a:ln w="12700">
            <a:miter lim="400000"/>
          </a:ln>
        </p:spPr>
      </p:pic>
      <p:sp>
        <p:nvSpPr>
          <p:cNvPr id="187" name="Shape 122"/>
          <p:cNvSpPr txBox="1"/>
          <p:nvPr/>
        </p:nvSpPr>
        <p:spPr>
          <a:xfrm>
            <a:off x="256687" y="3422931"/>
            <a:ext cx="5703020" cy="4279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00000"/>
              </a:lnSpc>
            </a:pPr>
            <a:r>
              <a:t>She was raised by lesbians  and had a terrible childhood. She tells them she would do a terrible job, due to her past experience with homosexual parents.</a:t>
            </a:r>
            <a:endParaRPr sz="1800"/>
          </a:p>
          <a:p>
            <a:pPr algn="l">
              <a:lnSpc>
                <a:spcPct val="100000"/>
              </a:lnSpc>
            </a:pPr>
            <a:endParaRPr sz="1800"/>
          </a:p>
          <a:p>
            <a:pPr algn="l">
              <a:lnSpc>
                <a:spcPct val="100000"/>
              </a:lnSpc>
            </a:pPr>
            <a:r>
              <a:t>They are offended by this.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24"/>
          <p:cNvSpPr txBox="1">
            <a:spLocks noGrp="1"/>
          </p:cNvSpPr>
          <p:nvPr>
            <p:ph type="title"/>
          </p:nvPr>
        </p:nvSpPr>
        <p:spPr>
          <a:prstGeom prst="rect">
            <a:avLst/>
          </a:prstGeom>
        </p:spPr>
        <p:txBody>
          <a:bodyPr/>
          <a:lstStyle>
            <a:lvl1pPr algn="ctr"/>
          </a:lstStyle>
          <a:p>
            <a:r>
              <a:t>Hypothetical 2</a:t>
            </a:r>
          </a:p>
        </p:txBody>
      </p:sp>
      <p:pic>
        <p:nvPicPr>
          <p:cNvPr id="190" name="providence-lawyers.jpg" descr="providence-lawyers.jpg"/>
          <p:cNvPicPr>
            <a:picLocks noChangeAspect="1"/>
          </p:cNvPicPr>
          <p:nvPr/>
        </p:nvPicPr>
        <p:blipFill>
          <a:blip r:embed="rId2"/>
          <a:stretch>
            <a:fillRect/>
          </a:stretch>
        </p:blipFill>
        <p:spPr>
          <a:xfrm>
            <a:off x="6693834" y="1184397"/>
            <a:ext cx="5848601" cy="7372106"/>
          </a:xfrm>
          <a:prstGeom prst="rect">
            <a:avLst/>
          </a:prstGeom>
          <a:ln w="12700">
            <a:miter lim="400000"/>
          </a:ln>
        </p:spPr>
      </p:pic>
      <p:sp>
        <p:nvSpPr>
          <p:cNvPr id="191" name="Shape 127"/>
          <p:cNvSpPr txBox="1"/>
          <p:nvPr/>
        </p:nvSpPr>
        <p:spPr>
          <a:xfrm>
            <a:off x="510687" y="3733799"/>
            <a:ext cx="5703020" cy="3999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00000"/>
              </a:lnSpc>
            </a:lvl1pPr>
          </a:lstStyle>
          <a:p>
            <a:r>
              <a:t>She feels it would violate her conscience, since she thinks their lifestyle would be a harmful environment in which to raise a child, and she tells them so in declining.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40"/>
          <p:cNvSpPr txBox="1">
            <a:spLocks noGrp="1"/>
          </p:cNvSpPr>
          <p:nvPr>
            <p:ph type="ctrTitle"/>
          </p:nvPr>
        </p:nvSpPr>
        <p:spPr>
          <a:xfrm>
            <a:off x="571500" y="2971800"/>
            <a:ext cx="11861800" cy="1524000"/>
          </a:xfrm>
          <a:prstGeom prst="rect">
            <a:avLst/>
          </a:prstGeom>
        </p:spPr>
        <p:txBody>
          <a:bodyPr/>
          <a:lstStyle/>
          <a:p>
            <a:r>
              <a:t>What can you do?</a:t>
            </a:r>
          </a:p>
        </p:txBody>
      </p:sp>
      <p:sp>
        <p:nvSpPr>
          <p:cNvPr id="245" name="Shape 41"/>
          <p:cNvSpPr txBox="1">
            <a:spLocks noGrp="1"/>
          </p:cNvSpPr>
          <p:nvPr>
            <p:ph type="subTitle" sz="half" idx="1"/>
          </p:nvPr>
        </p:nvSpPr>
        <p:spPr>
          <a:xfrm>
            <a:off x="571500" y="5016500"/>
            <a:ext cx="11861800" cy="2984500"/>
          </a:xfrm>
          <a:prstGeom prst="rect">
            <a:avLst/>
          </a:prstGeom>
        </p:spPr>
        <p:txBody>
          <a:bodyPr/>
          <a:lstStyle/>
          <a:p>
            <a:pPr algn="ctr">
              <a:defRPr sz="4800" b="1">
                <a:solidFill>
                  <a:srgbClr val="000000"/>
                </a:solidFill>
              </a:defRPr>
            </a:pPr>
            <a:r>
              <a:rPr dirty="0"/>
              <a:t>Monitor your state activity!</a:t>
            </a:r>
            <a:endParaRPr sz="1800" dirty="0"/>
          </a:p>
          <a:p>
            <a:pPr algn="ctr">
              <a:defRPr sz="4800" b="1">
                <a:solidFill>
                  <a:srgbClr val="000000"/>
                </a:solidFill>
              </a:defRPr>
            </a:pPr>
            <a:endParaRPr sz="1800" dirty="0"/>
          </a:p>
          <a:p>
            <a:pPr algn="ctr">
              <a:defRPr sz="4800" b="1">
                <a:solidFill>
                  <a:srgbClr val="000000"/>
                </a:solidFill>
              </a:defRPr>
            </a:pPr>
            <a:r>
              <a:rPr dirty="0"/>
              <a:t>Become an active participant in local and </a:t>
            </a:r>
            <a:r>
              <a:rPr lang="en-US" dirty="0"/>
              <a:t>s</a:t>
            </a:r>
            <a:r>
              <a:rPr dirty="0"/>
              <a:t>tate </a:t>
            </a:r>
            <a:r>
              <a:rPr lang="en-US" dirty="0"/>
              <a:t>b</a:t>
            </a:r>
            <a:r>
              <a:rPr dirty="0"/>
              <a:t>ar activities!</a:t>
            </a:r>
          </a:p>
        </p:txBody>
      </p:sp>
      <p:pic>
        <p:nvPicPr>
          <p:cNvPr id="246" name="Image" descr="Image"/>
          <p:cNvPicPr>
            <a:picLocks noChangeAspect="1"/>
          </p:cNvPicPr>
          <p:nvPr/>
        </p:nvPicPr>
        <p:blipFill>
          <a:blip r:embed="rId2"/>
          <a:stretch>
            <a:fillRect/>
          </a:stretch>
        </p:blipFill>
        <p:spPr>
          <a:xfrm>
            <a:off x="1850468" y="501524"/>
            <a:ext cx="9303864" cy="2025189"/>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40"/>
          <p:cNvSpPr txBox="1">
            <a:spLocks noGrp="1"/>
          </p:cNvSpPr>
          <p:nvPr>
            <p:ph type="ctrTitle"/>
          </p:nvPr>
        </p:nvSpPr>
        <p:spPr>
          <a:xfrm>
            <a:off x="571500" y="2971800"/>
            <a:ext cx="11861800" cy="1524000"/>
          </a:xfrm>
          <a:prstGeom prst="rect">
            <a:avLst/>
          </a:prstGeom>
        </p:spPr>
        <p:txBody>
          <a:bodyPr/>
          <a:lstStyle/>
          <a:p>
            <a:r>
              <a:t>Questions? Email:</a:t>
            </a:r>
          </a:p>
        </p:txBody>
      </p:sp>
      <p:sp>
        <p:nvSpPr>
          <p:cNvPr id="249" name="Shape 41"/>
          <p:cNvSpPr txBox="1">
            <a:spLocks noGrp="1"/>
          </p:cNvSpPr>
          <p:nvPr>
            <p:ph type="subTitle" sz="half" idx="1"/>
          </p:nvPr>
        </p:nvSpPr>
        <p:spPr>
          <a:xfrm>
            <a:off x="571500" y="5016500"/>
            <a:ext cx="11861800" cy="2984500"/>
          </a:xfrm>
          <a:prstGeom prst="rect">
            <a:avLst/>
          </a:prstGeom>
        </p:spPr>
        <p:txBody>
          <a:bodyPr/>
          <a:lstStyle/>
          <a:p>
            <a:pPr algn="ctr">
              <a:defRPr sz="4800" b="1">
                <a:solidFill>
                  <a:srgbClr val="000000"/>
                </a:solidFill>
              </a:defRPr>
            </a:pPr>
            <a:endParaRPr dirty="0"/>
          </a:p>
          <a:p>
            <a:pPr algn="ctr">
              <a:defRPr sz="4800" b="1">
                <a:solidFill>
                  <a:srgbClr val="000000"/>
                </a:solidFill>
              </a:defRPr>
            </a:pPr>
            <a:r>
              <a:rPr lang="en-US" dirty="0" err="1"/>
              <a:t>Laura</a:t>
            </a:r>
            <a:r>
              <a:rPr dirty="0" err="1"/>
              <a:t>@</a:t>
            </a:r>
            <a:r>
              <a:rPr lang="en-US" err="1"/>
              <a:t>clsnet</a:t>
            </a:r>
            <a:r>
              <a:rPr lang="en-US"/>
              <a:t>.org</a:t>
            </a:r>
            <a:endParaRPr/>
          </a:p>
        </p:txBody>
      </p:sp>
      <p:pic>
        <p:nvPicPr>
          <p:cNvPr id="250" name="Image" descr="Image"/>
          <p:cNvPicPr>
            <a:picLocks noChangeAspect="1"/>
          </p:cNvPicPr>
          <p:nvPr/>
        </p:nvPicPr>
        <p:blipFill>
          <a:blip r:embed="rId2"/>
          <a:stretch>
            <a:fillRect/>
          </a:stretch>
        </p:blipFill>
        <p:spPr>
          <a:xfrm>
            <a:off x="1850468" y="501524"/>
            <a:ext cx="9303864" cy="2025189"/>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40"/>
          <p:cNvSpPr txBox="1"/>
          <p:nvPr/>
        </p:nvSpPr>
        <p:spPr>
          <a:xfrm>
            <a:off x="571500" y="2971800"/>
            <a:ext cx="11861800" cy="640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pPr>
              <a:lnSpc>
                <a:spcPct val="100000"/>
              </a:lnSpc>
              <a:defRPr sz="3200" u="sng"/>
            </a:pPr>
            <a:r>
              <a:rPr dirty="0"/>
              <a:t>Resources</a:t>
            </a:r>
            <a:endParaRPr sz="1800" dirty="0"/>
          </a:p>
          <a:p>
            <a:pPr>
              <a:lnSpc>
                <a:spcPct val="100000"/>
              </a:lnSpc>
              <a:defRPr sz="3200"/>
            </a:pPr>
            <a:endParaRPr sz="1800" dirty="0"/>
          </a:p>
          <a:p>
            <a:pPr>
              <a:lnSpc>
                <a:spcPct val="100000"/>
              </a:lnSpc>
              <a:defRPr sz="2400"/>
            </a:pPr>
            <a:r>
              <a:rPr u="sng" dirty="0">
                <a:solidFill>
                  <a:srgbClr val="0000FF"/>
                </a:solidFill>
                <a:uFill>
                  <a:solidFill>
                    <a:srgbClr val="0000FF"/>
                  </a:solidFill>
                </a:uFill>
                <a:hlinkClick r:id="rId3"/>
              </a:rPr>
              <a:t>www.clsnet.org</a:t>
            </a:r>
          </a:p>
          <a:p>
            <a:pPr>
              <a:lnSpc>
                <a:spcPct val="100000"/>
              </a:lnSpc>
              <a:defRPr sz="2400"/>
            </a:pPr>
            <a:endParaRPr u="sng" dirty="0">
              <a:solidFill>
                <a:srgbClr val="0000FF"/>
              </a:solidFill>
              <a:uFill>
                <a:solidFill>
                  <a:srgbClr val="0000FF"/>
                </a:solidFill>
              </a:uFill>
              <a:hlinkClick r:id="rId3"/>
            </a:endParaRPr>
          </a:p>
          <a:p>
            <a:pPr>
              <a:lnSpc>
                <a:spcPct val="100000"/>
              </a:lnSpc>
              <a:defRPr sz="2400"/>
            </a:pPr>
            <a:r>
              <a:rPr dirty="0"/>
              <a:t>Click on the ABA 8.4(g) box at the bottom, where you will find resources and more information including:</a:t>
            </a:r>
            <a:endParaRPr sz="1800" dirty="0"/>
          </a:p>
          <a:p>
            <a:pPr>
              <a:lnSpc>
                <a:spcPct val="100000"/>
              </a:lnSpc>
              <a:defRPr sz="2400"/>
            </a:pPr>
            <a:endParaRPr sz="1800" dirty="0"/>
          </a:p>
          <a:p>
            <a:pPr>
              <a:lnSpc>
                <a:spcPct val="100000"/>
              </a:lnSpc>
              <a:defRPr sz="2400"/>
            </a:pPr>
            <a:r>
              <a:rPr dirty="0"/>
              <a:t>ABA 8.4(g) Pitfalls Memo</a:t>
            </a:r>
            <a:endParaRPr sz="1800" dirty="0"/>
          </a:p>
          <a:p>
            <a:pPr>
              <a:lnSpc>
                <a:spcPct val="100000"/>
              </a:lnSpc>
              <a:defRPr sz="2400"/>
            </a:pPr>
            <a:r>
              <a:rPr dirty="0"/>
              <a:t>CLS Letters to the ABA and State Ethics Authorities</a:t>
            </a:r>
            <a:endParaRPr sz="1800" dirty="0"/>
          </a:p>
          <a:p>
            <a:pPr>
              <a:lnSpc>
                <a:spcPct val="100000"/>
              </a:lnSpc>
              <a:defRPr sz="2400"/>
            </a:pPr>
            <a:endParaRPr sz="1800" dirty="0"/>
          </a:p>
          <a:p>
            <a:pPr>
              <a:lnSpc>
                <a:spcPct val="100000"/>
              </a:lnSpc>
              <a:defRPr sz="2400"/>
            </a:pPr>
            <a:r>
              <a:rPr dirty="0"/>
              <a:t>Questions:</a:t>
            </a:r>
            <a:endParaRPr sz="1800" dirty="0"/>
          </a:p>
          <a:p>
            <a:pPr>
              <a:lnSpc>
                <a:spcPct val="100000"/>
              </a:lnSpc>
              <a:defRPr sz="2400"/>
            </a:pPr>
            <a:r>
              <a:rPr lang="en-US" u="sng" dirty="0">
                <a:solidFill>
                  <a:srgbClr val="0000FF"/>
                </a:solidFill>
                <a:uFill>
                  <a:solidFill>
                    <a:srgbClr val="0000FF"/>
                  </a:solidFill>
                </a:uFill>
                <a:hlinkClick r:id="rId4"/>
              </a:rPr>
              <a:t>laura</a:t>
            </a:r>
            <a:r>
              <a:rPr u="sng" dirty="0">
                <a:solidFill>
                  <a:srgbClr val="0000FF"/>
                </a:solidFill>
                <a:uFill>
                  <a:solidFill>
                    <a:srgbClr val="0000FF"/>
                  </a:solidFill>
                </a:uFill>
                <a:hlinkClick r:id="rId4"/>
              </a:rPr>
              <a:t>@clsnet.org</a:t>
            </a:r>
          </a:p>
          <a:p>
            <a:pPr>
              <a:lnSpc>
                <a:spcPct val="100000"/>
              </a:lnSpc>
              <a:defRPr sz="2400"/>
            </a:pPr>
            <a:endParaRPr u="sng" dirty="0">
              <a:solidFill>
                <a:srgbClr val="0000FF"/>
              </a:solidFill>
              <a:uFill>
                <a:solidFill>
                  <a:srgbClr val="0000FF"/>
                </a:solidFill>
              </a:uFill>
              <a:hlinkClick r:id="rId4"/>
            </a:endParaRPr>
          </a:p>
          <a:p>
            <a:pPr>
              <a:lnSpc>
                <a:spcPct val="100000"/>
              </a:lnSpc>
              <a:defRPr sz="2400"/>
            </a:pPr>
            <a:endParaRPr sz="1800" dirty="0"/>
          </a:p>
        </p:txBody>
      </p:sp>
      <p:pic>
        <p:nvPicPr>
          <p:cNvPr id="253" name="Image" descr="Image"/>
          <p:cNvPicPr>
            <a:picLocks noChangeAspect="1"/>
          </p:cNvPicPr>
          <p:nvPr/>
        </p:nvPicPr>
        <p:blipFill>
          <a:blip r:embed="rId5"/>
          <a:stretch>
            <a:fillRect/>
          </a:stretch>
        </p:blipFill>
        <p:spPr>
          <a:xfrm>
            <a:off x="1850468" y="501524"/>
            <a:ext cx="9303864" cy="2025189"/>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49"/>
          <p:cNvSpPr txBox="1">
            <a:spLocks noGrp="1"/>
          </p:cNvSpPr>
          <p:nvPr>
            <p:ph type="title"/>
          </p:nvPr>
        </p:nvSpPr>
        <p:spPr>
          <a:prstGeom prst="rect">
            <a:avLst/>
          </a:prstGeom>
        </p:spPr>
        <p:txBody>
          <a:bodyPr/>
          <a:lstStyle/>
          <a:p>
            <a:r>
              <a:t>Old Rule 8.4 | Comment [3]</a:t>
            </a:r>
          </a:p>
        </p:txBody>
      </p:sp>
      <p:sp>
        <p:nvSpPr>
          <p:cNvPr id="126" name="Shape 50"/>
          <p:cNvSpPr txBox="1"/>
          <p:nvPr/>
        </p:nvSpPr>
        <p:spPr>
          <a:xfrm>
            <a:off x="705510" y="2279134"/>
            <a:ext cx="11593780" cy="610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228600" algn="just" defTabSz="457200">
              <a:lnSpc>
                <a:spcPct val="100000"/>
              </a:lnSpc>
              <a:defRPr>
                <a:latin typeface="+mj-lt"/>
                <a:ea typeface="+mj-ea"/>
                <a:cs typeface="+mj-cs"/>
                <a:sym typeface="Helvetica"/>
              </a:defRPr>
            </a:pPr>
            <a:r>
              <a:t>A lawyer who, in the course of representing a client, knowingly manifests by words or conduct, bias or prejudice based upon race, sex, religion, national origin, disability, age, sexual orientation or socioeconomic status, violates paragraph (d) when such actions are prejudicial to the administration of justice.  Legitimate advocacy respecting the foregoing factors does not violate paragraph (d).</a:t>
            </a:r>
            <a:r>
              <a:rPr sz="1800"/>
              <a:t> </a:t>
            </a:r>
            <a:r>
              <a:t>A trial judge’s findings that peremptory challenges were exercised on a discriminatory basis does not alone establish a violation of this rule.</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40"/>
          <p:cNvSpPr txBox="1">
            <a:spLocks noGrp="1"/>
          </p:cNvSpPr>
          <p:nvPr>
            <p:ph type="ctrTitle"/>
          </p:nvPr>
        </p:nvSpPr>
        <p:spPr>
          <a:xfrm>
            <a:off x="571500" y="2971800"/>
            <a:ext cx="11861800" cy="1524000"/>
          </a:xfrm>
          <a:prstGeom prst="rect">
            <a:avLst/>
          </a:prstGeom>
        </p:spPr>
        <p:txBody>
          <a:bodyPr/>
          <a:lstStyle/>
          <a:p>
            <a:r>
              <a:t>New Ethics Rule 8.4(g):</a:t>
            </a:r>
            <a:endParaRPr sz="1800"/>
          </a:p>
          <a:p>
            <a:r>
              <a:t>Threat or Menace?</a:t>
            </a:r>
          </a:p>
        </p:txBody>
      </p:sp>
      <p:sp>
        <p:nvSpPr>
          <p:cNvPr id="258" name="Text Placeholder 1"/>
          <p:cNvSpPr txBox="1">
            <a:spLocks noGrp="1"/>
          </p:cNvSpPr>
          <p:nvPr>
            <p:ph type="subTitle" sz="quarter" idx="1"/>
          </p:nvPr>
        </p:nvSpPr>
        <p:spPr>
          <a:prstGeom prst="rect">
            <a:avLst/>
          </a:prstGeom>
        </p:spPr>
        <p:txBody>
          <a:bodyPr/>
          <a:lstStyle/>
          <a:p>
            <a:endParaRPr/>
          </a:p>
        </p:txBody>
      </p:sp>
      <p:pic>
        <p:nvPicPr>
          <p:cNvPr id="259" name="Image" descr="Image"/>
          <p:cNvPicPr>
            <a:picLocks noChangeAspect="1"/>
          </p:cNvPicPr>
          <p:nvPr/>
        </p:nvPicPr>
        <p:blipFill>
          <a:blip r:embed="rId2"/>
          <a:stretch>
            <a:fillRect/>
          </a:stretch>
        </p:blipFill>
        <p:spPr>
          <a:xfrm>
            <a:off x="1850468" y="501524"/>
            <a:ext cx="9303864" cy="2025189"/>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Title"/>
          <p:cNvSpPr txBox="1">
            <a:spLocks noGrp="1"/>
          </p:cNvSpPr>
          <p:nvPr>
            <p:ph type="ctrTitle"/>
          </p:nvPr>
        </p:nvSpPr>
        <p:spPr>
          <a:prstGeom prst="rect">
            <a:avLst/>
          </a:prstGeom>
        </p:spPr>
        <p:txBody>
          <a:bodyPr/>
          <a:lstStyle/>
          <a:p>
            <a:endParaRPr/>
          </a:p>
        </p:txBody>
      </p:sp>
      <p:sp>
        <p:nvSpPr>
          <p:cNvPr id="262" name="Body"/>
          <p:cNvSpPr txBox="1">
            <a:spLocks noGrp="1"/>
          </p:cNvSpPr>
          <p:nvPr>
            <p:ph type="subTitle" sz="quarter" idx="1"/>
          </p:nvPr>
        </p:nvSpPr>
        <p:spPr>
          <a:prstGeom prst="rect">
            <a:avLst/>
          </a:prstGeom>
        </p:spPr>
        <p:txBody>
          <a:bodyPr/>
          <a:lstStyle/>
          <a:p>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53"/>
          <p:cNvSpPr txBox="1">
            <a:spLocks noGrp="1"/>
          </p:cNvSpPr>
          <p:nvPr>
            <p:ph type="title"/>
          </p:nvPr>
        </p:nvSpPr>
        <p:spPr>
          <a:prstGeom prst="rect">
            <a:avLst/>
          </a:prstGeom>
        </p:spPr>
        <p:txBody>
          <a:bodyPr/>
          <a:lstStyle/>
          <a:p>
            <a:r>
              <a:t>Old Rule 8.4 | Comment [3]</a:t>
            </a:r>
          </a:p>
        </p:txBody>
      </p:sp>
      <p:sp>
        <p:nvSpPr>
          <p:cNvPr id="129" name="Shape 54"/>
          <p:cNvSpPr txBox="1"/>
          <p:nvPr/>
        </p:nvSpPr>
        <p:spPr>
          <a:xfrm>
            <a:off x="705510" y="2279134"/>
            <a:ext cx="11593780" cy="610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457200">
              <a:lnSpc>
                <a:spcPct val="100000"/>
              </a:lnSpc>
              <a:defRPr>
                <a:latin typeface="+mj-lt"/>
                <a:ea typeface="+mj-ea"/>
                <a:cs typeface="+mj-cs"/>
                <a:sym typeface="Helvetica"/>
              </a:defRPr>
            </a:pPr>
            <a:r>
              <a:t>A lawyer who, </a:t>
            </a:r>
            <a:r>
              <a:rPr>
                <a:solidFill>
                  <a:srgbClr val="FF2600"/>
                </a:solidFill>
              </a:rPr>
              <a:t>in the course of representing a client</a:t>
            </a:r>
            <a:r>
              <a:t>, knowingly manifests by words or conduct, bias or prejudice based upon race, sex, religion, national origin, disability, age, sexual orientation or socioeconomic status, violates paragraph (d) </a:t>
            </a:r>
            <a:r>
              <a:rPr>
                <a:solidFill>
                  <a:srgbClr val="FF2600"/>
                </a:solidFill>
              </a:rPr>
              <a:t>when</a:t>
            </a:r>
            <a:r>
              <a:t> such actions are prejudicial to the administration of justice.  Legitimate advocacy respecting the foregoing factors does not violate paragraph (d). A trial judge’s findings that peremptory challenges were exercised on a discriminatory basis does not alone establish a violation of this rule.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57"/>
          <p:cNvSpPr txBox="1">
            <a:spLocks noGrp="1"/>
          </p:cNvSpPr>
          <p:nvPr>
            <p:ph type="title"/>
          </p:nvPr>
        </p:nvSpPr>
        <p:spPr>
          <a:prstGeom prst="rect">
            <a:avLst/>
          </a:prstGeom>
        </p:spPr>
        <p:txBody>
          <a:bodyPr/>
          <a:lstStyle/>
          <a:p>
            <a:br/>
            <a:r>
              <a:t>“Catch-all” provision</a:t>
            </a:r>
          </a:p>
        </p:txBody>
      </p:sp>
      <p:sp>
        <p:nvSpPr>
          <p:cNvPr id="132" name="Shape 58"/>
          <p:cNvSpPr txBox="1">
            <a:spLocks noGrp="1"/>
          </p:cNvSpPr>
          <p:nvPr>
            <p:ph type="body" sz="quarter" idx="1"/>
          </p:nvPr>
        </p:nvSpPr>
        <p:spPr>
          <a:prstGeom prst="rect">
            <a:avLst/>
          </a:prstGeom>
        </p:spPr>
        <p:txBody>
          <a:bodyPr/>
          <a:lstStyle/>
          <a:p>
            <a:pPr defTabSz="457200">
              <a:defRPr sz="2800">
                <a:solidFill>
                  <a:srgbClr val="000000"/>
                </a:solidFill>
                <a:latin typeface="+mj-lt"/>
                <a:ea typeface="+mj-ea"/>
                <a:cs typeface="+mj-cs"/>
                <a:sym typeface="Helvetica"/>
              </a:defRPr>
            </a:pPr>
            <a:r>
              <a:t>It is professional misconduct for a lawyer to:</a:t>
            </a:r>
            <a:endParaRPr sz="1800"/>
          </a:p>
          <a:p>
            <a:pPr defTabSz="457200">
              <a:defRPr sz="2800">
                <a:solidFill>
                  <a:srgbClr val="000000"/>
                </a:solidFill>
                <a:latin typeface="+mj-lt"/>
                <a:ea typeface="+mj-ea"/>
                <a:cs typeface="+mj-cs"/>
                <a:sym typeface="Helvetica"/>
              </a:defRPr>
            </a:pPr>
            <a:endParaRPr sz="1800"/>
          </a:p>
          <a:p>
            <a:pPr defTabSz="457200">
              <a:defRPr sz="2800">
                <a:solidFill>
                  <a:srgbClr val="000000"/>
                </a:solidFill>
                <a:latin typeface="+mj-lt"/>
                <a:ea typeface="+mj-ea"/>
                <a:cs typeface="+mj-cs"/>
                <a:sym typeface="Helvetica"/>
              </a:defRPr>
            </a:pPr>
            <a:r>
              <a:t>(d) engage in conduct that is prejudicial to the administration of justice . . . .</a:t>
            </a:r>
          </a:p>
        </p:txBody>
      </p:sp>
      <p:pic>
        <p:nvPicPr>
          <p:cNvPr id="133" name="providence-lawyers.jpg" descr="providence-lawyers.jpg"/>
          <p:cNvPicPr>
            <a:picLocks noChangeAspect="1"/>
          </p:cNvPicPr>
          <p:nvPr/>
        </p:nvPicPr>
        <p:blipFill>
          <a:blip r:embed="rId2"/>
          <a:stretch>
            <a:fillRect/>
          </a:stretch>
        </p:blipFill>
        <p:spPr>
          <a:xfrm>
            <a:off x="6693834" y="1184397"/>
            <a:ext cx="5848601" cy="737210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87"/>
          <p:cNvSpPr txBox="1">
            <a:spLocks noGrp="1"/>
          </p:cNvSpPr>
          <p:nvPr>
            <p:ph type="title"/>
          </p:nvPr>
        </p:nvSpPr>
        <p:spPr>
          <a:prstGeom prst="rect">
            <a:avLst/>
          </a:prstGeom>
        </p:spPr>
        <p:txBody>
          <a:bodyPr/>
          <a:lstStyle/>
          <a:p>
            <a:r>
              <a:t>ABA Rationale for Revising 8.4</a:t>
            </a:r>
          </a:p>
        </p:txBody>
      </p:sp>
      <p:sp>
        <p:nvSpPr>
          <p:cNvPr id="136" name="Shape 88"/>
          <p:cNvSpPr txBox="1"/>
          <p:nvPr/>
        </p:nvSpPr>
        <p:spPr>
          <a:xfrm>
            <a:off x="705510" y="2209928"/>
            <a:ext cx="11593780" cy="701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42900" indent="-342900" algn="l" defTabSz="457200">
              <a:lnSpc>
                <a:spcPct val="100000"/>
              </a:lnSpc>
              <a:defRPr sz="2800">
                <a:latin typeface="+mj-lt"/>
                <a:ea typeface="+mj-ea"/>
                <a:cs typeface="+mj-cs"/>
                <a:sym typeface="Helvetica"/>
              </a:defRPr>
            </a:pPr>
            <a:r>
              <a:t>1. Black Letter Rule v. Comment</a:t>
            </a:r>
          </a:p>
          <a:p>
            <a:pPr marL="342900" indent="-342900" algn="l" defTabSz="457200">
              <a:lnSpc>
                <a:spcPct val="100000"/>
              </a:lnSpc>
              <a:defRPr sz="2800">
                <a:latin typeface="+mj-lt"/>
                <a:ea typeface="+mj-ea"/>
                <a:cs typeface="+mj-cs"/>
                <a:sym typeface="Helvetica"/>
              </a:defRPr>
            </a:pPr>
            <a:endParaRPr/>
          </a:p>
          <a:p>
            <a:pPr marL="342900" indent="-342900" algn="l" defTabSz="457200">
              <a:lnSpc>
                <a:spcPct val="100000"/>
              </a:lnSpc>
              <a:defRPr sz="2800">
                <a:latin typeface="+mj-lt"/>
                <a:ea typeface="+mj-ea"/>
                <a:cs typeface="+mj-cs"/>
                <a:sym typeface="Helvetica"/>
              </a:defRPr>
            </a:pPr>
            <a:r>
              <a:t>2. Diversity &amp; Anti-Discrimination Goals: SOGI Emphasis</a:t>
            </a:r>
            <a:endParaRPr sz="1800"/>
          </a:p>
          <a:p>
            <a:pPr marL="342900" indent="-342900" algn="l" defTabSz="457200">
              <a:lnSpc>
                <a:spcPct val="100000"/>
              </a:lnSpc>
              <a:defRPr sz="2800">
                <a:latin typeface="+mj-lt"/>
                <a:ea typeface="+mj-ea"/>
                <a:cs typeface="+mj-cs"/>
                <a:sym typeface="Helvetica"/>
              </a:defRPr>
            </a:pPr>
            <a:endParaRPr sz="1800"/>
          </a:p>
          <a:p>
            <a:pPr marL="342900" indent="-342900" algn="l" defTabSz="457200">
              <a:lnSpc>
                <a:spcPct val="100000"/>
              </a:lnSpc>
              <a:defRPr sz="2800">
                <a:latin typeface="+mj-lt"/>
                <a:ea typeface="+mj-ea"/>
                <a:cs typeface="+mj-cs"/>
                <a:sym typeface="Helvetica"/>
              </a:defRPr>
            </a:pPr>
            <a:r>
              <a:t>3. For the “Public Good”</a:t>
            </a:r>
            <a:endParaRPr sz="1800"/>
          </a:p>
          <a:p>
            <a:pPr marL="342900" indent="-342900" algn="l" defTabSz="457200">
              <a:lnSpc>
                <a:spcPct val="100000"/>
              </a:lnSpc>
              <a:defRPr sz="2800">
                <a:latin typeface="+mj-lt"/>
                <a:ea typeface="+mj-ea"/>
                <a:cs typeface="+mj-cs"/>
                <a:sym typeface="Helvetica"/>
              </a:defRPr>
            </a:pPr>
            <a:endParaRPr sz="1800"/>
          </a:p>
          <a:p>
            <a:pPr marL="342900" indent="-342900" algn="l" defTabSz="457200">
              <a:lnSpc>
                <a:spcPct val="100000"/>
              </a:lnSpc>
              <a:defRPr sz="2800">
                <a:latin typeface="+mj-lt"/>
                <a:ea typeface="+mj-ea"/>
                <a:cs typeface="+mj-cs"/>
                <a:sym typeface="Helvetica"/>
              </a:defRPr>
            </a:pPr>
            <a:r>
              <a:t>4. “Twenty-five jurisdictions have not waited for the ABA to act . . . .”</a:t>
            </a:r>
            <a:endParaRPr sz="1800"/>
          </a:p>
          <a:p>
            <a:pPr marL="342900" indent="-342900" algn="l" defTabSz="457200">
              <a:lnSpc>
                <a:spcPct val="100000"/>
              </a:lnSpc>
              <a:defRPr sz="2800">
                <a:latin typeface="+mj-lt"/>
                <a:ea typeface="+mj-ea"/>
                <a:cs typeface="+mj-cs"/>
                <a:sym typeface="Helvetica"/>
              </a:defRPr>
            </a:pPr>
            <a:endParaRPr sz="1800"/>
          </a:p>
          <a:p>
            <a:pPr marL="342900" indent="-342900" algn="l" defTabSz="457200">
              <a:lnSpc>
                <a:spcPct val="100000"/>
              </a:lnSpc>
              <a:defRPr sz="2800">
                <a:latin typeface="+mj-lt"/>
                <a:ea typeface="+mj-ea"/>
                <a:cs typeface="+mj-cs"/>
                <a:sym typeface="Helvetica"/>
              </a:defRPr>
            </a:pPr>
            <a:r>
              <a:t>5. Alleged gender bias</a:t>
            </a:r>
            <a:endParaRPr sz="1800"/>
          </a:p>
          <a:p>
            <a:pPr marL="342900" indent="-342900" algn="l" defTabSz="457200">
              <a:lnSpc>
                <a:spcPct val="100000"/>
              </a:lnSpc>
              <a:defRPr sz="2800">
                <a:latin typeface="+mj-lt"/>
                <a:ea typeface="+mj-ea"/>
                <a:cs typeface="+mj-cs"/>
                <a:sym typeface="Helvetica"/>
              </a:defRPr>
            </a:pPr>
            <a:endParaRPr sz="1800"/>
          </a:p>
          <a:p>
            <a:pPr marL="342900" indent="-342900" algn="l" defTabSz="457200">
              <a:lnSpc>
                <a:spcPct val="100000"/>
              </a:lnSpc>
              <a:defRPr sz="2800">
                <a:latin typeface="+mj-lt"/>
                <a:ea typeface="+mj-ea"/>
                <a:cs typeface="+mj-cs"/>
                <a:sym typeface="Helvetica"/>
              </a:defRPr>
            </a:pPr>
            <a:r>
              <a:t>6. Scope: “This [current] limitation fails to cover bias or prejudice in other  professional capacities (including attorneys as advisors, counselors, and lobbyists) or other professional settings (such as law schools, corporate law departments, and employer-employee relationships within law firms). The comment also does not address harassment at all, even though the judicial rules do so.”</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62"/>
          <p:cNvSpPr txBox="1">
            <a:spLocks noGrp="1"/>
          </p:cNvSpPr>
          <p:nvPr>
            <p:ph type="title"/>
          </p:nvPr>
        </p:nvSpPr>
        <p:spPr>
          <a:prstGeom prst="rect">
            <a:avLst/>
          </a:prstGeom>
        </p:spPr>
        <p:txBody>
          <a:bodyPr/>
          <a:lstStyle/>
          <a:p>
            <a:r>
              <a:t>The Road to Amending Rule 8.4</a:t>
            </a:r>
          </a:p>
        </p:txBody>
      </p:sp>
      <p:sp>
        <p:nvSpPr>
          <p:cNvPr id="139" name="Shape 63"/>
          <p:cNvSpPr txBox="1"/>
          <p:nvPr/>
        </p:nvSpPr>
        <p:spPr>
          <a:xfrm>
            <a:off x="705510" y="2053166"/>
            <a:ext cx="11593780" cy="749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7200" indent="-457200" algn="l" defTabSz="457200">
              <a:lnSpc>
                <a:spcPct val="100000"/>
              </a:lnSpc>
              <a:defRPr sz="2800">
                <a:latin typeface="+mj-lt"/>
                <a:ea typeface="+mj-ea"/>
                <a:cs typeface="+mj-cs"/>
                <a:sym typeface="Helvetica"/>
              </a:defRPr>
            </a:pPr>
            <a:r>
              <a:t>May 2014 to Fall 2014 - Drafting begins</a:t>
            </a:r>
            <a:endParaRPr sz="1800"/>
          </a:p>
          <a:p>
            <a:pPr marL="457200" indent="-457200" algn="l" defTabSz="457200">
              <a:lnSpc>
                <a:spcPct val="100000"/>
              </a:lnSpc>
              <a:defRPr sz="2800">
                <a:latin typeface="+mj-lt"/>
                <a:ea typeface="+mj-ea"/>
                <a:cs typeface="+mj-cs"/>
                <a:sym typeface="Helvetica"/>
              </a:defRPr>
            </a:pPr>
            <a:endParaRPr sz="1800"/>
          </a:p>
          <a:p>
            <a:pPr marL="457200" indent="-457200" algn="l" defTabSz="457200">
              <a:lnSpc>
                <a:spcPct val="100000"/>
              </a:lnSpc>
              <a:defRPr sz="2800">
                <a:latin typeface="+mj-lt"/>
                <a:ea typeface="+mj-ea"/>
                <a:cs typeface="+mj-cs"/>
                <a:sym typeface="Helvetica"/>
              </a:defRPr>
            </a:pPr>
            <a:r>
              <a:t>July 2015 – Draft released </a:t>
            </a:r>
            <a:endParaRPr sz="1800"/>
          </a:p>
          <a:p>
            <a:pPr marL="457200" indent="-457200" algn="l" defTabSz="457200">
              <a:lnSpc>
                <a:spcPct val="100000"/>
              </a:lnSpc>
              <a:defRPr sz="2800">
                <a:latin typeface="+mj-lt"/>
                <a:ea typeface="+mj-ea"/>
                <a:cs typeface="+mj-cs"/>
                <a:sym typeface="Helvetica"/>
              </a:defRPr>
            </a:pPr>
            <a:endParaRPr sz="1800"/>
          </a:p>
          <a:p>
            <a:pPr marL="457200" indent="-457200" algn="l" defTabSz="457200">
              <a:lnSpc>
                <a:spcPct val="100000"/>
              </a:lnSpc>
              <a:defRPr sz="2800">
                <a:latin typeface="+mj-lt"/>
                <a:ea typeface="+mj-ea"/>
                <a:cs typeface="+mj-cs"/>
                <a:sym typeface="Helvetica"/>
              </a:defRPr>
            </a:pPr>
            <a:r>
              <a:t>July 2015 – February 2016 - Roundtables, Public Discussions, Hearings</a:t>
            </a:r>
            <a:endParaRPr sz="1800"/>
          </a:p>
          <a:p>
            <a:pPr marL="457200" indent="-457200" algn="l" defTabSz="457200">
              <a:lnSpc>
                <a:spcPct val="100000"/>
              </a:lnSpc>
              <a:defRPr sz="2800">
                <a:latin typeface="+mj-lt"/>
                <a:ea typeface="+mj-ea"/>
                <a:cs typeface="+mj-cs"/>
                <a:sym typeface="Helvetica"/>
              </a:defRPr>
            </a:pPr>
            <a:endParaRPr sz="1800"/>
          </a:p>
          <a:p>
            <a:pPr marL="457200" indent="-457200" algn="l" defTabSz="457200">
              <a:lnSpc>
                <a:spcPct val="100000"/>
              </a:lnSpc>
              <a:defRPr sz="2800">
                <a:latin typeface="+mj-lt"/>
                <a:ea typeface="+mj-ea"/>
                <a:cs typeface="+mj-cs"/>
                <a:sym typeface="Helvetica"/>
              </a:defRPr>
            </a:pPr>
            <a:r>
              <a:t>August 2016 – adopted new rule, after major revisions based on objections of other ABA standing committees, but largely ignoring public comment and objections</a:t>
            </a:r>
            <a:endParaRPr sz="1800"/>
          </a:p>
          <a:p>
            <a:pPr marL="457200" indent="-457200" algn="l" defTabSz="457200">
              <a:lnSpc>
                <a:spcPct val="100000"/>
              </a:lnSpc>
              <a:defRPr sz="2800">
                <a:latin typeface="+mj-lt"/>
                <a:ea typeface="+mj-ea"/>
                <a:cs typeface="+mj-cs"/>
                <a:sym typeface="Helvetica"/>
              </a:defRPr>
            </a:pPr>
            <a:endParaRPr sz="1800"/>
          </a:p>
          <a:p>
            <a:pPr marL="457200" indent="-457200" algn="l" defTabSz="457200">
              <a:lnSpc>
                <a:spcPct val="100000"/>
              </a:lnSpc>
              <a:defRPr sz="2800">
                <a:latin typeface="+mj-lt"/>
                <a:ea typeface="+mj-ea"/>
                <a:cs typeface="+mj-cs"/>
                <a:sym typeface="Helvetica"/>
              </a:defRPr>
            </a:pPr>
            <a:r>
              <a:t>Sponsors: </a:t>
            </a:r>
            <a:endParaRPr sz="1800"/>
          </a:p>
          <a:p>
            <a:pPr marL="457200" indent="-457200" algn="l" defTabSz="457200">
              <a:lnSpc>
                <a:spcPct val="100000"/>
              </a:lnSpc>
              <a:defRPr sz="2200">
                <a:latin typeface="+mj-lt"/>
                <a:ea typeface="+mj-ea"/>
                <a:cs typeface="+mj-cs"/>
                <a:sym typeface="Helvetica"/>
              </a:defRPr>
            </a:pPr>
            <a:endParaRPr sz="1800"/>
          </a:p>
          <a:p>
            <a:pPr marL="457200" indent="-457200" algn="l" defTabSz="457200">
              <a:lnSpc>
                <a:spcPct val="100000"/>
              </a:lnSpc>
              <a:defRPr sz="2200">
                <a:latin typeface="+mj-lt"/>
                <a:ea typeface="+mj-ea"/>
                <a:cs typeface="+mj-cs"/>
                <a:sym typeface="Helvetica"/>
              </a:defRPr>
            </a:pPr>
            <a:r>
              <a:t>STANDING COMMITTEE ON ETHICS AND PROFESSIONAL RESPONSIBILITY</a:t>
            </a:r>
            <a:endParaRPr sz="1800"/>
          </a:p>
          <a:p>
            <a:pPr marL="457200" indent="-457200" algn="l" defTabSz="457200">
              <a:lnSpc>
                <a:spcPct val="100000"/>
              </a:lnSpc>
              <a:defRPr sz="2200">
                <a:latin typeface="+mj-lt"/>
                <a:ea typeface="+mj-ea"/>
                <a:cs typeface="+mj-cs"/>
                <a:sym typeface="Helvetica"/>
              </a:defRPr>
            </a:pPr>
            <a:r>
              <a:t>SECTION ON CIVIL RIGHTS AND SOCIAL JUSTICE </a:t>
            </a:r>
            <a:endParaRPr sz="1800"/>
          </a:p>
          <a:p>
            <a:pPr marL="457200" indent="-457200" algn="l" defTabSz="457200">
              <a:lnSpc>
                <a:spcPct val="100000"/>
              </a:lnSpc>
              <a:defRPr sz="2200">
                <a:latin typeface="+mj-lt"/>
                <a:ea typeface="+mj-ea"/>
                <a:cs typeface="+mj-cs"/>
                <a:sym typeface="Helvetica"/>
              </a:defRPr>
            </a:pPr>
            <a:r>
              <a:t>COMMISSION ON DISABILITY RIGHTS</a:t>
            </a:r>
            <a:endParaRPr sz="1800"/>
          </a:p>
          <a:p>
            <a:pPr marL="457200" indent="-457200" algn="l" defTabSz="457200">
              <a:lnSpc>
                <a:spcPct val="100000"/>
              </a:lnSpc>
              <a:defRPr sz="2200">
                <a:latin typeface="+mj-lt"/>
                <a:ea typeface="+mj-ea"/>
                <a:cs typeface="+mj-cs"/>
                <a:sym typeface="Helvetica"/>
              </a:defRPr>
            </a:pPr>
            <a:r>
              <a:t>DIVERSITY &amp; INCLUSION 360 COMMISSION</a:t>
            </a:r>
            <a:endParaRPr sz="1800"/>
          </a:p>
          <a:p>
            <a:pPr marL="457200" indent="-457200" algn="l" defTabSz="457200">
              <a:lnSpc>
                <a:spcPct val="100000"/>
              </a:lnSpc>
              <a:defRPr sz="2200">
                <a:latin typeface="+mj-lt"/>
                <a:ea typeface="+mj-ea"/>
                <a:cs typeface="+mj-cs"/>
                <a:sym typeface="Helvetica"/>
              </a:defRPr>
            </a:pPr>
            <a:r>
              <a:t>COMMISSION ON RACIAL AND ETHNIC DIVERSITY IN THE PROFESSION</a:t>
            </a:r>
            <a:endParaRPr sz="1800"/>
          </a:p>
          <a:p>
            <a:pPr marL="457200" indent="-457200" algn="l" defTabSz="457200">
              <a:lnSpc>
                <a:spcPct val="100000"/>
              </a:lnSpc>
              <a:defRPr sz="2200">
                <a:latin typeface="+mj-lt"/>
                <a:ea typeface="+mj-ea"/>
                <a:cs typeface="+mj-cs"/>
                <a:sym typeface="Helvetica"/>
              </a:defRPr>
            </a:pPr>
            <a:r>
              <a:t>COMMISSION ON SEXUAL ORIENTATION AND GENDER IDENTITY </a:t>
            </a:r>
            <a:endParaRPr sz="1800"/>
          </a:p>
          <a:p>
            <a:pPr marL="457200" indent="-457200" algn="l" defTabSz="457200">
              <a:lnSpc>
                <a:spcPct val="100000"/>
              </a:lnSpc>
              <a:defRPr sz="2200">
                <a:latin typeface="+mj-lt"/>
                <a:ea typeface="+mj-ea"/>
                <a:cs typeface="+mj-cs"/>
                <a:sym typeface="Helvetica"/>
              </a:defRPr>
            </a:pPr>
            <a:r>
              <a:t>COMMISSION ON WOMEN IN THE PROFESSION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66"/>
          <p:cNvSpPr txBox="1">
            <a:spLocks noGrp="1"/>
          </p:cNvSpPr>
          <p:nvPr>
            <p:ph type="title"/>
          </p:nvPr>
        </p:nvSpPr>
        <p:spPr>
          <a:prstGeom prst="rect">
            <a:avLst/>
          </a:prstGeom>
        </p:spPr>
        <p:txBody>
          <a:bodyPr/>
          <a:lstStyle/>
          <a:p>
            <a:r>
              <a:t>The Initial Response </a:t>
            </a:r>
          </a:p>
        </p:txBody>
      </p:sp>
      <p:sp>
        <p:nvSpPr>
          <p:cNvPr id="142" name="Shape 67"/>
          <p:cNvSpPr txBox="1"/>
          <p:nvPr/>
        </p:nvSpPr>
        <p:spPr>
          <a:xfrm>
            <a:off x="1144189" y="1936878"/>
            <a:ext cx="10716422" cy="737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a:latin typeface="+mj-lt"/>
                <a:ea typeface="+mj-ea"/>
                <a:cs typeface="+mj-cs"/>
                <a:sym typeface="Helvetica"/>
              </a:defRPr>
            </a:pPr>
            <a:r>
              <a:t>494 Comments (17 of those in support . . . )</a:t>
            </a:r>
            <a:endParaRPr sz="1800"/>
          </a:p>
          <a:p>
            <a:pPr algn="l" defTabSz="457200">
              <a:lnSpc>
                <a:spcPct val="100000"/>
              </a:lnSpc>
              <a:defRPr>
                <a:latin typeface="+mj-lt"/>
                <a:ea typeface="+mj-ea"/>
                <a:cs typeface="+mj-cs"/>
                <a:sym typeface="Helvetica"/>
              </a:defRPr>
            </a:pPr>
            <a:endParaRPr sz="1800"/>
          </a:p>
          <a:p>
            <a:pPr algn="l" defTabSz="457200">
              <a:lnSpc>
                <a:spcPct val="100000"/>
              </a:lnSpc>
              <a:defRPr>
                <a:latin typeface="+mj-lt"/>
                <a:ea typeface="+mj-ea"/>
                <a:cs typeface="+mj-cs"/>
                <a:sym typeface="Helvetica"/>
              </a:defRPr>
            </a:pPr>
            <a:r>
              <a:t>ABA Standing Committee on Professional Discipline Expresses its Concerns:</a:t>
            </a:r>
            <a:endParaRPr sz="1800"/>
          </a:p>
          <a:p>
            <a:pPr marL="457200" indent="-457200" algn="just" defTabSz="457200">
              <a:lnSpc>
                <a:spcPct val="100000"/>
              </a:lnSpc>
              <a:tabLst>
                <a:tab pos="139700" algn="l"/>
                <a:tab pos="457200" algn="l"/>
              </a:tabLst>
              <a:defRPr sz="1400">
                <a:solidFill>
                  <a:srgbClr val="323333"/>
                </a:solidFill>
                <a:latin typeface="Arial"/>
                <a:ea typeface="Arial"/>
                <a:cs typeface="Arial"/>
                <a:sym typeface="Arial"/>
              </a:defRPr>
            </a:pPr>
            <a:r>
              <a:t>	</a:t>
            </a:r>
            <a:r>
              <a:rPr sz="2900">
                <a:solidFill>
                  <a:srgbClr val="000000"/>
                </a:solidFill>
                <a:latin typeface="Helvetica Neue"/>
                <a:ea typeface="Helvetica Neue"/>
                <a:cs typeface="Helvetica Neue"/>
                <a:sym typeface="Helvetica Neue"/>
              </a:rPr>
              <a:t>•	“The Proposal Continues to Suffer from Vagueness That Raises Enforceability and Possible Constitutional Concerns.”</a:t>
            </a:r>
            <a:endParaRPr sz="1800"/>
          </a:p>
          <a:p>
            <a:pPr marL="457200" indent="-457200" algn="just" defTabSz="457200">
              <a:lnSpc>
                <a:spcPct val="100000"/>
              </a:lnSpc>
              <a:tabLst>
                <a:tab pos="139700" algn="l"/>
                <a:tab pos="457200" algn="l"/>
              </a:tabLst>
              <a:defRPr sz="2900">
                <a:latin typeface="Helvetica Neue"/>
                <a:ea typeface="Helvetica Neue"/>
                <a:cs typeface="Helvetica Neue"/>
                <a:sym typeface="Helvetica Neue"/>
              </a:defRPr>
            </a:pPr>
            <a:r>
              <a:t>	•	"The Discipline Committee Supports Retention of the Mens Rea Requirement for Harassment and Discrimination.”</a:t>
            </a:r>
            <a:endParaRPr sz="1800"/>
          </a:p>
          <a:p>
            <a:pPr marL="457200" indent="-457200" algn="just" defTabSz="457200">
              <a:lnSpc>
                <a:spcPct val="100000"/>
              </a:lnSpc>
              <a:tabLst>
                <a:tab pos="139700" algn="l"/>
                <a:tab pos="457200" algn="l"/>
              </a:tabLst>
              <a:defRPr sz="2900">
                <a:latin typeface="Helvetica Neue"/>
                <a:ea typeface="Helvetica Neue"/>
                <a:cs typeface="Helvetica Neue"/>
                <a:sym typeface="Helvetica Neue"/>
              </a:defRPr>
            </a:pPr>
            <a:r>
              <a:t>	•	“Categories of Individuals Not Yet Afforded Constitutional Protection [may] Raise Constitutional Concerns.”</a:t>
            </a:r>
            <a:endParaRPr sz="1800"/>
          </a:p>
          <a:p>
            <a:pPr marL="457200" indent="-457200" algn="just" defTabSz="457200">
              <a:lnSpc>
                <a:spcPct val="100000"/>
              </a:lnSpc>
              <a:tabLst>
                <a:tab pos="139700" algn="l"/>
                <a:tab pos="457200" algn="l"/>
              </a:tabLst>
              <a:defRPr sz="2900">
                <a:latin typeface="Helvetica Neue"/>
                <a:ea typeface="Helvetica Neue"/>
                <a:cs typeface="Helvetica Neue"/>
                <a:sym typeface="Helvetica Neue"/>
              </a:defRPr>
            </a:pPr>
            <a:r>
              <a:t>	•	The “Proposed Model Rule 8.4(g) and Comment Do Not Adequately Address Other Issues, Including Lawyers’ Decisions to Decline a Representation.”</a:t>
            </a:r>
            <a:endParaRPr sz="1800"/>
          </a:p>
          <a:p>
            <a:pPr algn="l" defTabSz="457200">
              <a:lnSpc>
                <a:spcPct val="100000"/>
              </a:lnSpc>
              <a:defRPr>
                <a:latin typeface="+mj-lt"/>
                <a:ea typeface="+mj-ea"/>
                <a:cs typeface="+mj-cs"/>
                <a:sym typeface="Helvetica"/>
              </a:defRPr>
            </a:pPr>
            <a:endParaRPr sz="1800"/>
          </a:p>
          <a:p>
            <a:pPr algn="l" defTabSz="457200">
              <a:lnSpc>
                <a:spcPct val="100000"/>
              </a:lnSpc>
              <a:defRPr>
                <a:latin typeface="+mj-lt"/>
                <a:ea typeface="+mj-ea"/>
                <a:cs typeface="+mj-cs"/>
                <a:sym typeface="Helvetica"/>
              </a:defRPr>
            </a:pPr>
            <a:r>
              <a:t>CLS Letter (March 2016)</a:t>
            </a:r>
          </a:p>
        </p:txBody>
      </p:sp>
    </p:spTree>
  </p:cSld>
  <p:clrMapOvr>
    <a:masterClrMapping/>
  </p:clrMapOvr>
  <p:transition spd="med"/>
</p:sld>
</file>

<file path=ppt/theme/theme1.xml><?xml version="1.0" encoding="utf-8"?>
<a:theme xmlns:a="http://schemas.openxmlformats.org/drawingml/2006/main" name="ModernPortfolio">
  <a:themeElements>
    <a:clrScheme name="ModernPortfolio">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dernPortfolio">
      <a:majorFont>
        <a:latin typeface="Helvetica"/>
        <a:ea typeface="Helvetica"/>
        <a:cs typeface="Helvetica"/>
      </a:majorFont>
      <a:minorFont>
        <a:latin typeface="Avenir Roman"/>
        <a:ea typeface="Avenir Roman"/>
        <a:cs typeface="Avenir Roman"/>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b">
        <a:normAutofit/>
      </a:bodyPr>
      <a:lstStyle>
        <a:defPPr marL="0" marR="0" indent="0" algn="ctr" defTabSz="584200" rtl="0" fontAlgn="auto" latinLnBrk="0" hangingPunct="0">
          <a:lnSpc>
            <a:spcPct val="8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dernPortfolio">
      <a:majorFont>
        <a:latin typeface="Helvetica"/>
        <a:ea typeface="Helvetica"/>
        <a:cs typeface="Helvetica"/>
      </a:majorFont>
      <a:minorFont>
        <a:latin typeface="Avenir Roman"/>
        <a:ea typeface="Avenir Roman"/>
        <a:cs typeface="Avenir Roman"/>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b">
        <a:normAutofit/>
      </a:bodyPr>
      <a:lstStyle>
        <a:defPPr marL="0" marR="0" indent="0" algn="ctr" defTabSz="584200" rtl="0" fontAlgn="auto" latinLnBrk="0" hangingPunct="0">
          <a:lnSpc>
            <a:spcPct val="8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TotalTime>
  <Words>2347</Words>
  <Application>Microsoft Office PowerPoint</Application>
  <PresentationFormat>Custom</PresentationFormat>
  <Paragraphs>240</Paragraphs>
  <Slides>41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Avenir Roman</vt:lpstr>
      <vt:lpstr>Helvetica</vt:lpstr>
      <vt:lpstr>Helvetica Neue</vt:lpstr>
      <vt:lpstr>Helvetica Neue Light</vt:lpstr>
      <vt:lpstr>TimesNewRomanPS</vt:lpstr>
      <vt:lpstr>ModernPortfolio</vt:lpstr>
      <vt:lpstr>Proposed ABA Model Ethics Rule 8.4(g): Threat or Menace?</vt:lpstr>
      <vt:lpstr>PowerPoint Presentation</vt:lpstr>
      <vt:lpstr>Old Rule 8.4</vt:lpstr>
      <vt:lpstr>Old Rule 8.4 | Comment [3]</vt:lpstr>
      <vt:lpstr>Old Rule 8.4 | Comment [3]</vt:lpstr>
      <vt:lpstr> “Catch-all” provision</vt:lpstr>
      <vt:lpstr>ABA Rationale for Revising 8.4</vt:lpstr>
      <vt:lpstr>The Road to Amending Rule 8.4</vt:lpstr>
      <vt:lpstr>The Initial Response </vt:lpstr>
      <vt:lpstr>August 2016 Revision</vt:lpstr>
      <vt:lpstr>August 2016 Revision | Comments [3] – [4]</vt:lpstr>
      <vt:lpstr>August 2016 Revision | Comments [3] – [4]</vt:lpstr>
      <vt:lpstr>Major Changes</vt:lpstr>
      <vt:lpstr>A Note on Declining or Withdrawing (1.7)</vt:lpstr>
      <vt:lpstr>Threat or Menace?</vt:lpstr>
      <vt:lpstr>Threat or Menace?</vt:lpstr>
      <vt:lpstr>Broader than Pre-existing Anti-Bias Rules</vt:lpstr>
      <vt:lpstr>Threat or Menace?</vt:lpstr>
      <vt:lpstr>Threat or Menace?</vt:lpstr>
      <vt:lpstr>Speech Code &amp; Chilling Effect</vt:lpstr>
      <vt:lpstr>Speech Code &amp; Chilling Effect</vt:lpstr>
      <vt:lpstr>Threat or Menace?</vt:lpstr>
      <vt:lpstr>Religious Freedom Issues</vt:lpstr>
      <vt:lpstr>Threat or Menace?</vt:lpstr>
      <vt:lpstr>Efforts in the States: Update</vt:lpstr>
      <vt:lpstr>Efforts in the States: Update</vt:lpstr>
      <vt:lpstr>States Now Face a Choice . . . </vt:lpstr>
      <vt:lpstr>Some Hypotheticals</vt:lpstr>
      <vt:lpstr>Hypothetical 1</vt:lpstr>
      <vt:lpstr>Hypothetical 1</vt:lpstr>
      <vt:lpstr>Hypothetical 1</vt:lpstr>
      <vt:lpstr>Hypothetical 1</vt:lpstr>
      <vt:lpstr>Hypothetical 2</vt:lpstr>
      <vt:lpstr>Hypothetical 2</vt:lpstr>
      <vt:lpstr>Hypothetical 2</vt:lpstr>
      <vt:lpstr>Hypothetical 2</vt:lpstr>
      <vt:lpstr>What can you do?</vt:lpstr>
      <vt:lpstr>Questions? Email:</vt:lpstr>
      <vt:lpstr>PowerPoint Presentation</vt:lpstr>
      <vt:lpstr>New Ethics Rule 8.4(g): Threat or Menace?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Proposed ABA Model Ethics Rule 8.4(g): Threat or Menace?</dc:title>
  <dc:creator>Laura Nammo</dc:creator>
  <cp:lastModifiedBy>Laura Nammo</cp:lastModifiedBy>
  <cp:revision>7</cp:revision>
  <dcterms:modified xsi:type="dcterms:W3CDTF">2023-10-06T18:17:07Z</dcterms:modified>
</cp:coreProperties>
</file>