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7" r:id="rId8"/>
    <p:sldId id="265" r:id="rId9"/>
    <p:sldId id="268" r:id="rId10"/>
    <p:sldId id="26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7D076F-5D22-433C-8266-BDD857DC73B1}">
          <p14:sldIdLst>
            <p14:sldId id="256"/>
            <p14:sldId id="257"/>
          </p14:sldIdLst>
        </p14:section>
        <p14:section name="Untitled Section" id="{876049FE-60B0-431C-A9EC-AF80CE0D7608}">
          <p14:sldIdLst>
            <p14:sldId id="264"/>
            <p14:sldId id="258"/>
            <p14:sldId id="259"/>
            <p14:sldId id="261"/>
            <p14:sldId id="267"/>
            <p14:sldId id="265"/>
          </p14:sldIdLst>
        </p14:section>
        <p14:section name="Untitled Section" id="{2D7C64F0-EA7A-412F-81BA-F1074444A570}">
          <p14:sldIdLst>
            <p14:sldId id="268"/>
            <p14:sldId id="262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8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v>Field2</c:v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B82-4DAD-96D0-5581C66D87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B82-4DAD-96D0-5581C66D87EF}"/>
              </c:ext>
            </c:extLst>
          </c:dPt>
          <c:dLbls>
            <c:dLbl>
              <c:idx val="0"/>
              <c:layout>
                <c:manualLayout>
                  <c:x val="-0.20658086331154105"/>
                  <c:y val="5.60296653258431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82-4DAD-96D0-5581C66D87EF}"/>
                </c:ext>
              </c:extLst>
            </c:dLbl>
            <c:dLbl>
              <c:idx val="1"/>
              <c:layout>
                <c:manualLayout>
                  <c:x val="0.18121469277056834"/>
                  <c:y val="-7.87112877887116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82-4DAD-96D0-5581C66D87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10" b="1" i="0" u="none" strike="noStrike" kern="1200" baseline="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Sheet1!$B$2:$B$3</c:f>
              <c:strCache>
                <c:ptCount val="2"/>
                <c:pt idx="0">
                  <c:v>Robert</c:v>
                </c:pt>
                <c:pt idx="1">
                  <c:v>Barbara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82-4DAD-96D0-5581C66D87E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Calibri Light" panose="020F03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Sheet1!$B$10</c:f>
              <c:strCache>
                <c:ptCount val="1"/>
                <c:pt idx="0">
                  <c:v>Countable Assets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D0-4C21-B400-DFC943DE81A0}"/>
              </c:ext>
            </c:extLst>
          </c:dPt>
          <c:dLbls>
            <c:dLbl>
              <c:idx val="0"/>
              <c:layout>
                <c:manualLayout>
                  <c:x val="6.6872427983539094E-3"/>
                  <c:y val="-0.40719772243453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50" b="1" i="0" u="none" strike="noStrike" kern="1200" baseline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defRPr>
                    </a:pPr>
                    <a:r>
                      <a:rPr lang="en-US" sz="1250" b="1" i="0" baseline="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rPr>
                      <a:t>100%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50" b="1" i="0" u="none" strike="noStrike" kern="1200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3611111111111"/>
                      <c:h val="0.1736111111111111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1D0-4C21-B400-DFC943DE81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Sheet1!$C$10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D0-4C21-B400-DFC943DE8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60157636313291"/>
          <c:y val="7.1705924595009143E-2"/>
          <c:w val="0.52132863778357574"/>
          <c:h val="0.807489564134062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E07-46F0-9E16-F0C9FF0A16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E07-46F0-9E16-F0C9FF0A169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E07-46F0-9E16-F0C9FF0A169A}"/>
              </c:ext>
            </c:extLst>
          </c:dPt>
          <c:dLbls>
            <c:dLbl>
              <c:idx val="0"/>
              <c:layout>
                <c:manualLayout>
                  <c:x val="-9.9058940069341982E-3"/>
                  <c:y val="7.82507517012950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F77D3E-450C-4C7F-A884-504A0276E941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A1976CBD-2CA0-43E8-9563-4D51D0F5CCC8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47696879643389"/>
                      <c:h val="0.248009235946737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07-46F0-9E16-F0C9FF0A169A}"/>
                </c:ext>
              </c:extLst>
            </c:dLbl>
            <c:dLbl>
              <c:idx val="1"/>
              <c:layout>
                <c:manualLayout>
                  <c:x val="-0.22189202575532449"/>
                  <c:y val="9.51285116845938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C9165D-B63E-45AC-9456-29AC22E8780B}" type="CATEGORYNAM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D4BC3AF6-9DA8-407E-9004-94EE13F5EB57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E07-46F0-9E16-F0C9FF0A169A}"/>
                </c:ext>
              </c:extLst>
            </c:dLbl>
            <c:dLbl>
              <c:idx val="2"/>
              <c:layout>
                <c:manualLayout>
                  <c:x val="0.23774145616641898"/>
                  <c:y val="3.68239400069395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07-46F0-9E16-F0C9FF0A1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Sheet1!$B$16:$B$18</c:f>
              <c:strCache>
                <c:ptCount val="3"/>
                <c:pt idx="0">
                  <c:v>Institutionalized Spouse's Maximum Holdings</c:v>
                </c:pt>
                <c:pt idx="1">
                  <c:v>At Home Spouse's Resource Allowance</c:v>
                </c:pt>
                <c:pt idx="2">
                  <c:v>Spend-Down Amount</c:v>
                </c:pt>
              </c:strCache>
            </c:strRef>
          </c:cat>
          <c:val>
            <c:numRef>
              <c:f>Sheet1!$C$16:$C$18</c:f>
              <c:numCache>
                <c:formatCode>#,##0</c:formatCode>
                <c:ptCount val="3"/>
                <c:pt idx="0">
                  <c:v>2500</c:v>
                </c:pt>
                <c:pt idx="1">
                  <c:v>148620</c:v>
                </c:pt>
                <c:pt idx="2">
                  <c:v>198880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07-46F0-9E16-F0C9FF0A169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40" baseline="0">
                <a:solidFill>
                  <a:sysClr val="windowText" lastClr="000000"/>
                </a:solidFill>
              </a:rPr>
              <a:t>Preservation of All Assets</a:t>
            </a:r>
          </a:p>
          <a:p>
            <a:pPr>
              <a:defRPr sz="1840">
                <a:solidFill>
                  <a:sysClr val="windowText" lastClr="000000"/>
                </a:solidFill>
              </a:defRPr>
            </a:pPr>
            <a:r>
              <a:rPr lang="en-US" sz="1840" baseline="0">
                <a:solidFill>
                  <a:sysClr val="windowText" lastClr="000000"/>
                </a:solidFill>
              </a:rPr>
              <a:t>f/b/o At Home Spouse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4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F5-4920-99FA-2B16F17B481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F5-4920-99FA-2B16F17B4819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F5-4920-99FA-2B16F17B481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F5-4920-99FA-2B16F17B48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10" b="1" i="0" u="none" strike="noStrike" kern="1200" baseline="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Sheet1!$B$16:$B$19</c:f>
              <c:strCache>
                <c:ptCount val="4"/>
                <c:pt idx="0">
                  <c:v>Institutionalized Spouse's Maximum Holdings</c:v>
                </c:pt>
                <c:pt idx="1">
                  <c:v>At Home Spouse's Resource Allowance</c:v>
                </c:pt>
                <c:pt idx="2">
                  <c:v>Expenditures Directly for At Home Spouse</c:v>
                </c:pt>
                <c:pt idx="3">
                  <c:v>Medicaid Qualified Annuity Payable to At Home Spouse</c:v>
                </c:pt>
              </c:strCache>
            </c:strRef>
          </c:cat>
          <c:val>
            <c:numRef>
              <c:f>Sheet1!$C$16:$C$19</c:f>
              <c:numCache>
                <c:formatCode>#,##0</c:formatCode>
                <c:ptCount val="4"/>
                <c:pt idx="0">
                  <c:v>2500</c:v>
                </c:pt>
                <c:pt idx="1">
                  <c:v>148620</c:v>
                </c:pt>
                <c:pt idx="2">
                  <c:v>50000</c:v>
                </c:pt>
                <c:pt idx="3">
                  <c:v>148880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F5-4920-99FA-2B16F17B481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5A464-C704-4D2F-8C57-E6BA406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6D851-2F58-44A3-AF89-87CC28678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177CE-9B9F-43C1-AF9A-FA510A2E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52819-D2D0-4F02-A51A-AF5F3E05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479A-3BFC-4941-A47D-58F5C945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1DC1-A076-44EC-AF14-FC3445C4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B2882-D5DA-4217-B00E-232985C29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A8889-C915-43E1-9911-9625CADA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02252-497A-43B9-BB8B-D1EE1D75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B2531-5C4C-40FD-9A89-E38BC0AA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5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9F391-3F51-4416-BBB2-EE4044D01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B8A00-5EDD-46EE-91DF-801206EC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802BE-FDFE-4170-84AB-975A9A34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51329-7F02-43D2-B482-A34426F93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042F2-C666-4DC9-9EE4-3A6BCE9A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1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67A8-D559-4A98-87DC-C23867E3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8462E-0249-43ED-ACB3-E558189DA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EED1-01F0-4192-9BCB-0B00B5A8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D0DE-F5D7-40EC-9C55-2F3864F7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1FFF0-F746-41BF-AA1A-95B777F5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0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70AD-5F98-4AAE-94CF-17CA2D13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6E3C-03DB-4B69-A423-0DFDC6D01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746E6-5AAF-4967-939B-87BF1951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2CE20-33E2-41C3-A6F1-A2A9FF70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83D4E-C5AC-450E-931B-8646D229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7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94C8-E636-48E2-9FC5-902B1B8C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2B234-10C2-4EF9-A003-F7DE2A915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3985E-43C2-486A-876A-29FFCC91D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78E86-0D47-4045-9358-1066F1D0B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4185A-BC90-4381-A6A6-876C8A2A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38CEA-6C48-42DF-A9A6-EDB606C0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5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2F384-1909-4439-A4D8-DB1C4FEBE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1E26-1165-4808-B5CC-92D79A61E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F7017-51EC-491D-9931-503A517BA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BB08A-908E-4FCA-B165-74C247AD0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F72E0-C13C-40F0-A29C-8E0C20D71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BEC37-0F02-4534-B633-03F701F8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18F86-7F61-4FD3-BE49-9E40E03A1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AD0D2-C3D1-451A-86FB-1A23050A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3B29-FBD7-46CB-9079-E786D678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D8373-7008-4B5A-9D22-D932F1A0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E1F0C-4C3B-4B2E-B669-E201DB48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17F01-0FCB-471D-9E49-A8A4EF40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4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515636-F19B-4F4E-90D5-F678C95C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E6421-F393-4C77-B0AF-B748809C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E02F7-65F2-4E0F-A9CB-9751C30F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CEA3-D5FC-426F-B826-581FCB0A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A0321-95CE-4568-B74A-C28BD7DE7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89DE0-ACCC-4259-947F-D93FF8FFC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D1153-780B-45B2-8991-CEA78171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08BA-9171-433B-95DF-675515A5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3652F-880F-4787-9612-75E3E621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0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3F2E9-1CF6-401E-ABB3-B8C4EEB3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449CE-2AA5-4642-A28E-DCB04E969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4F8A5D-2690-4E52-AA19-8B7A9A5E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80A2C-5D20-4ADD-92DA-F6C52EA2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B3C52-B9A0-4392-B2FD-32FFBEF7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3542B-D63A-4F23-8055-EB590B65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5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0982FD-00E1-439F-86D2-1FB4B2AE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074E8-584F-4C13-882C-B58074D6F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79FC2-A02D-439D-B49E-D1FB50A2B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2E79E-F23A-4B6C-A40F-C1B7CB2EFCE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70390-A92C-478A-9534-7347A8EA5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3DEA7-A969-4EB5-9B13-7FE2C822C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072C-4BCB-4CF9-9D27-AA5FB93F9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7A2B-F0E1-4E00-8825-2B436F508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46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Medicaid Planning</a:t>
            </a:r>
            <a:br>
              <a:rPr lang="en-US" dirty="0"/>
            </a:br>
            <a:r>
              <a:rPr lang="en-US" dirty="0"/>
              <a:t>Opportunities, Challenges, and Pitfalls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81945-4A27-41AC-A6CD-DDD043FC3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/>
              <a:t> Resource Assessment: Annuitizing the Spend Down</a:t>
            </a:r>
          </a:p>
          <a:p>
            <a:endParaRPr lang="en-US" dirty="0"/>
          </a:p>
          <a:p>
            <a:r>
              <a:rPr lang="en-US" dirty="0"/>
              <a:t>By John Laboe, Esq. </a:t>
            </a:r>
          </a:p>
        </p:txBody>
      </p:sp>
    </p:spTree>
    <p:extLst>
      <p:ext uri="{BB962C8B-B14F-4D97-AF65-F5344CB8AC3E}">
        <p14:creationId xmlns:p14="http://schemas.microsoft.com/office/powerpoint/2010/main" val="2768265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8A868-D80C-4CA7-AB8C-984C4D56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Qualified Annuity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1CF1A-50AA-43C9-A69E-79F67C4DC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Spend down funds are converted to non-countable asset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Payable exclusively to at-home spouse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Payout period at or less than life expectancy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Death benefit (if any) goes to State to reimburse Medicaid paid care costs of unhealthy spouse</a:t>
            </a:r>
          </a:p>
        </p:txBody>
      </p:sp>
      <p:pic>
        <p:nvPicPr>
          <p:cNvPr id="8194" name="Picture 2" descr="Icon For Annuities,annuity Royalty Free SVG, Cliparts, Vectors, And Stock  Illustration. Image 137344241.">
            <a:extLst>
              <a:ext uri="{FF2B5EF4-FFF2-40B4-BE49-F238E27FC236}">
                <a16:creationId xmlns:a16="http://schemas.microsoft.com/office/drawing/2014/main" id="{273BEA13-E39A-4251-AB87-FF8206153A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987425"/>
            <a:ext cx="48736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7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AE6E-DD6A-6CB8-D1B5-8DD6C1B0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Home Spouse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0FE9F-71AB-7285-7088-637B7F0A1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Retained assets (non-countable assets)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Home &amp; contents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Family Car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although not considered a “countable asset” per se,  at- home spouse can retain Unlimited Income.</a:t>
            </a:r>
            <a:endParaRPr lang="en-US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Monthly annuity payments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and status of funds not disclosed to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Unless or until at-home spouse is institutionalized later and must private pay for his/her Long Term Care</a:t>
            </a:r>
          </a:p>
          <a:p>
            <a:endParaRPr lang="en-US" dirty="0"/>
          </a:p>
        </p:txBody>
      </p:sp>
      <p:pic>
        <p:nvPicPr>
          <p:cNvPr id="5" name="Content Placeholder 4" descr="160+ Older Woman Relaxing At Home Illustrations, Royalty-Free Vector  Graphics &amp; Clip Art - iStock | Woman reading">
            <a:extLst>
              <a:ext uri="{FF2B5EF4-FFF2-40B4-BE49-F238E27FC236}">
                <a16:creationId xmlns:a16="http://schemas.microsoft.com/office/drawing/2014/main" id="{C39EA1DE-9D92-EEA6-9208-634C1CF9F5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09" y="628360"/>
            <a:ext cx="5246255" cy="524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64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E32B-F0F3-4DE5-9875-0769013E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Married Couple</a:t>
            </a:r>
          </a:p>
        </p:txBody>
      </p:sp>
      <p:pic>
        <p:nvPicPr>
          <p:cNvPr id="1026" name="Picture 2" descr="Elderly Couple Stock Illustrations – 19,869 Elderly Couple Stock  Illustrations, Vectors &amp; Clipart - Dreamstime">
            <a:extLst>
              <a:ext uri="{FF2B5EF4-FFF2-40B4-BE49-F238E27FC236}">
                <a16:creationId xmlns:a16="http://schemas.microsoft.com/office/drawing/2014/main" id="{EF4AC7EF-DA44-4ED7-92D1-2FD38D60DD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19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E32B-F0F3-4DE5-9875-0769013E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026" name="Picture 2" descr="Elderly Couple Stock Illustrations – 19,869 Elderly Couple Stock  Illustrations, Vectors &amp; Clipart - Dreamstime">
            <a:extLst>
              <a:ext uri="{FF2B5EF4-FFF2-40B4-BE49-F238E27FC236}">
                <a16:creationId xmlns:a16="http://schemas.microsoft.com/office/drawing/2014/main" id="{EF4AC7EF-DA44-4ED7-92D1-2FD38D60DD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630" y="591629"/>
            <a:ext cx="1965564" cy="19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aring clipart retirement home, Caring ... | Clip art, First love, Elderly">
            <a:extLst>
              <a:ext uri="{FF2B5EF4-FFF2-40B4-BE49-F238E27FC236}">
                <a16:creationId xmlns:a16="http://schemas.microsoft.com/office/drawing/2014/main" id="{D5E137EA-360A-4138-BD39-6EB2F090C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7370" y="3429000"/>
            <a:ext cx="3030527" cy="251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160+ Older Woman Relaxing At Home Illustrations, Royalty-Free Vector  Graphics &amp; Clip Art - iStock | Woman reading">
            <a:extLst>
              <a:ext uri="{FF2B5EF4-FFF2-40B4-BE49-F238E27FC236}">
                <a16:creationId xmlns:a16="http://schemas.microsoft.com/office/drawing/2014/main" id="{0D76C98D-9C75-4F0E-BD85-0208E6886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953" y="3173363"/>
            <a:ext cx="3030528" cy="303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ree clip art &quot;Arrow left-right&quot; by torfnase">
            <a:extLst>
              <a:ext uri="{FF2B5EF4-FFF2-40B4-BE49-F238E27FC236}">
                <a16:creationId xmlns:a16="http://schemas.microsoft.com/office/drawing/2014/main" id="{53FE2613-6BB3-429B-982A-FDE8DDDCA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548" y="4129458"/>
            <a:ext cx="1797728" cy="83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8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069F-4B54-47FD-A290-76C8BECA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Home</a:t>
            </a:r>
          </a:p>
        </p:txBody>
      </p:sp>
      <p:pic>
        <p:nvPicPr>
          <p:cNvPr id="2052" name="Picture 4" descr="Caring clipart retirement home, Caring ... | Clip art, First love, Elderly">
            <a:extLst>
              <a:ext uri="{FF2B5EF4-FFF2-40B4-BE49-F238E27FC236}">
                <a16:creationId xmlns:a16="http://schemas.microsoft.com/office/drawing/2014/main" id="{3EDE3B7F-DD92-451F-960C-12CF655605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7934" y="987425"/>
            <a:ext cx="5862707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33E04-BABD-42BA-BBA8-246597DD6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Spouse has life event and requires long term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Spouse is permanently placed in nursing home.</a:t>
            </a:r>
          </a:p>
        </p:txBody>
      </p:sp>
    </p:spTree>
    <p:extLst>
      <p:ext uri="{BB962C8B-B14F-4D97-AF65-F5344CB8AC3E}">
        <p14:creationId xmlns:p14="http://schemas.microsoft.com/office/powerpoint/2010/main" val="206507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5F0A-03D4-43E2-9A1B-5C8E0DB3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home Spouse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202DD-FAEF-4DED-9982-6D020FA10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Retained assets (non-countable assets)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Home &amp; contents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Family Car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although not considered a “countable asset” per se,  at- home spouse can retain Unlimited Income.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6F735-19FB-46AC-B6F0-BDFBDF51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160+ Older Woman Relaxing At Home Illustrations, Royalty-Free Vector  Graphics &amp; Clip Art - iStock | Woman reading">
            <a:extLst>
              <a:ext uri="{FF2B5EF4-FFF2-40B4-BE49-F238E27FC236}">
                <a16:creationId xmlns:a16="http://schemas.microsoft.com/office/drawing/2014/main" id="{828A6E21-5328-4578-8060-CE3D777EA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332" y="647516"/>
            <a:ext cx="582930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D95D-78DC-4540-B76A-8DF65087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Combined Marital Assets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FCC1D-030E-4FC0-BB45-C0B84956C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andara Light" panose="020E0502030303020204" pitchFamily="34" charset="0"/>
              </a:rPr>
              <a:t>For illustration purposes, Robert has $140,000 of assets in his name and Barbara has $210,000. The couple’s combined countable assets are $350,000.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23B164-D1F4-4F27-B4FD-00E7EDB27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graphicFrame>
        <p:nvGraphicFramePr>
          <p:cNvPr id="3" name="Chart 2" descr="Chart type: Pie. 'Field2'&#10;&#10;Description automatically generated">
            <a:extLst>
              <a:ext uri="{FF2B5EF4-FFF2-40B4-BE49-F238E27FC236}">
                <a16:creationId xmlns:a16="http://schemas.microsoft.com/office/drawing/2014/main" id="{F36ABAF7-5CE1-DAD3-A392-A85887E5E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94039"/>
              </p:ext>
            </p:extLst>
          </p:nvPr>
        </p:nvGraphicFramePr>
        <p:xfrm>
          <a:off x="4457698" y="1190444"/>
          <a:ext cx="6316693" cy="467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15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39D6-647E-6DE4-A93B-908BBAD5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16060"/>
          </a:xfrm>
        </p:spPr>
        <p:txBody>
          <a:bodyPr>
            <a:normAutofit/>
          </a:bodyPr>
          <a:lstStyle/>
          <a:p>
            <a:r>
              <a:rPr lang="en-US" dirty="0"/>
              <a:t>State’s view of assets available for “Private Payment” of costs of nursing home, subject to calculation of spousal resource allowance.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E1EA5A-4CB2-D294-EB1A-1F440588D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854918"/>
              </p:ext>
            </p:extLst>
          </p:nvPr>
        </p:nvGraphicFramePr>
        <p:xfrm>
          <a:off x="5520906" y="992187"/>
          <a:ext cx="5831306" cy="483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89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D95D-78DC-4540-B76A-8DF65087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232206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Allocation of countable assets and determination of spousal resource allowance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FCC1D-030E-4FC0-BB45-C0B84956C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33" y="2049462"/>
            <a:ext cx="3932237" cy="3811588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r>
              <a:rPr lang="en-US" sz="1400" dirty="0"/>
              <a:t>Each spouse is deemed to have one half of the combined assets. </a:t>
            </a:r>
          </a:p>
          <a:p>
            <a:r>
              <a:rPr lang="en-US" sz="1400" dirty="0"/>
              <a:t>This is completely without regard to any pre- or post-marital agreements between the marriage partners. </a:t>
            </a:r>
          </a:p>
          <a:p>
            <a:r>
              <a:rPr lang="en-US" sz="1400" dirty="0"/>
              <a:t>However, the at home spouse may not retain an amount greater than $148,620. Any amount in excess of that is deemed subject to consumption for spend down. </a:t>
            </a:r>
          </a:p>
          <a:p>
            <a:r>
              <a:rPr lang="en-US" sz="1400" dirty="0"/>
              <a:t>Therefore, the exempt assets are the institutionalized spouse’s allowed $2,500 and the at-home spouse’s $148,620. </a:t>
            </a:r>
          </a:p>
          <a:p>
            <a:r>
              <a:rPr lang="en-US" sz="1400" dirty="0"/>
              <a:t>The difference leaves a required spend down amount of $198,880.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23B164-D1F4-4F27-B4FD-00E7EDB27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AA22AAB-E271-8AF2-DCA2-9959DC24C3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480602"/>
              </p:ext>
            </p:extLst>
          </p:nvPr>
        </p:nvGraphicFramePr>
        <p:xfrm>
          <a:off x="2355012" y="517585"/>
          <a:ext cx="9540816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66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FB8859E-B7E0-1161-5D9B-D41A52B3B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11994"/>
              </p:ext>
            </p:extLst>
          </p:nvPr>
        </p:nvGraphicFramePr>
        <p:xfrm>
          <a:off x="4747490" y="284672"/>
          <a:ext cx="6784903" cy="573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3BBA4B-F0F0-EE7C-9252-5E2E7EC49BF2}"/>
              </a:ext>
            </a:extLst>
          </p:cNvPr>
          <p:cNvSpPr txBox="1"/>
          <p:nvPr/>
        </p:nvSpPr>
        <p:spPr>
          <a:xfrm>
            <a:off x="600364" y="1182255"/>
            <a:ext cx="48398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is always to dedicate the spend down amount on things that the at home spouse needs or ought to expend for. </a:t>
            </a:r>
          </a:p>
          <a:p>
            <a:endParaRPr lang="en-US" dirty="0"/>
          </a:p>
          <a:p>
            <a:r>
              <a:rPr lang="en-US" dirty="0"/>
              <a:t>Step 2 in consuming the spend down will be the purchase of a Medicaid qualified annuity with the at home spouse being the annuitant. </a:t>
            </a:r>
          </a:p>
          <a:p>
            <a:endParaRPr lang="en-US" dirty="0"/>
          </a:p>
          <a:p>
            <a:r>
              <a:rPr lang="en-US" dirty="0"/>
              <a:t>There is no maximum limit to the dollar value of the annuity. </a:t>
            </a:r>
          </a:p>
          <a:p>
            <a:endParaRPr lang="en-US" dirty="0"/>
          </a:p>
          <a:p>
            <a:r>
              <a:rPr lang="en-US" dirty="0"/>
              <a:t>Alternatively, the spend down could be consumed by the purchase of income producing real estate owned by the at home spouse.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8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457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Candara Light</vt:lpstr>
      <vt:lpstr>Office Theme</vt:lpstr>
      <vt:lpstr>Medicaid Planning Opportunities, Challenges, and Pitfalls</vt:lpstr>
      <vt:lpstr>Married Couple</vt:lpstr>
      <vt:lpstr> </vt:lpstr>
      <vt:lpstr>Nursing Home</vt:lpstr>
      <vt:lpstr>At home Spouse</vt:lpstr>
      <vt:lpstr>Combined Marital Assets </vt:lpstr>
      <vt:lpstr>State’s view of assets available for “Private Payment” of costs of nursing home, subject to calculation of spousal resource allowance.</vt:lpstr>
      <vt:lpstr>Allocation of countable assets and determination of spousal resource allowance</vt:lpstr>
      <vt:lpstr>PowerPoint Presentation</vt:lpstr>
      <vt:lpstr>Medicaid Qualified Annuity</vt:lpstr>
      <vt:lpstr>At Home Spouse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Kontos</dc:creator>
  <cp:lastModifiedBy>Laura Nammo</cp:lastModifiedBy>
  <cp:revision>9</cp:revision>
  <dcterms:created xsi:type="dcterms:W3CDTF">2023-10-01T21:06:53Z</dcterms:created>
  <dcterms:modified xsi:type="dcterms:W3CDTF">2023-10-06T11:55:53Z</dcterms:modified>
</cp:coreProperties>
</file>