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300" r:id="rId1"/>
  </p:sldMasterIdLst>
  <p:notesMasterIdLst>
    <p:notesMasterId r:id="rId44"/>
  </p:notesMasterIdLst>
  <p:handoutMasterIdLst>
    <p:handoutMasterId r:id="rId45"/>
  </p:handoutMasterIdLst>
  <p:sldIdLst>
    <p:sldId id="256" r:id="rId2"/>
    <p:sldId id="257" r:id="rId3"/>
    <p:sldId id="287" r:id="rId4"/>
    <p:sldId id="288" r:id="rId5"/>
    <p:sldId id="289" r:id="rId6"/>
    <p:sldId id="301" r:id="rId7"/>
    <p:sldId id="302" r:id="rId8"/>
    <p:sldId id="303" r:id="rId9"/>
    <p:sldId id="290" r:id="rId10"/>
    <p:sldId id="263" r:id="rId11"/>
    <p:sldId id="283" r:id="rId12"/>
    <p:sldId id="267" r:id="rId13"/>
    <p:sldId id="282" r:id="rId14"/>
    <p:sldId id="291" r:id="rId15"/>
    <p:sldId id="273" r:id="rId16"/>
    <p:sldId id="268" r:id="rId17"/>
    <p:sldId id="292" r:id="rId18"/>
    <p:sldId id="271" r:id="rId19"/>
    <p:sldId id="272" r:id="rId20"/>
    <p:sldId id="276" r:id="rId21"/>
    <p:sldId id="285" r:id="rId22"/>
    <p:sldId id="281" r:id="rId23"/>
    <p:sldId id="269" r:id="rId24"/>
    <p:sldId id="278" r:id="rId25"/>
    <p:sldId id="286" r:id="rId26"/>
    <p:sldId id="293" r:id="rId27"/>
    <p:sldId id="304" r:id="rId28"/>
    <p:sldId id="296" r:id="rId29"/>
    <p:sldId id="305" r:id="rId30"/>
    <p:sldId id="294" r:id="rId31"/>
    <p:sldId id="306" r:id="rId32"/>
    <p:sldId id="295" r:id="rId33"/>
    <p:sldId id="307" r:id="rId34"/>
    <p:sldId id="299" r:id="rId35"/>
    <p:sldId id="308" r:id="rId36"/>
    <p:sldId id="297" r:id="rId37"/>
    <p:sldId id="309" r:id="rId38"/>
    <p:sldId id="298" r:id="rId39"/>
    <p:sldId id="310" r:id="rId40"/>
    <p:sldId id="300" r:id="rId41"/>
    <p:sldId id="311" r:id="rId42"/>
    <p:sldId id="280"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63" autoAdjust="0"/>
    <p:restoredTop sz="94660" autoAdjust="0"/>
  </p:normalViewPr>
  <p:slideViewPr>
    <p:cSldViewPr snapToGrid="0">
      <p:cViewPr varScale="1">
        <p:scale>
          <a:sx n="64" d="100"/>
          <a:sy n="64" d="100"/>
        </p:scale>
        <p:origin x="744" y="62"/>
      </p:cViewPr>
      <p:guideLst>
        <p:guide orient="horz" pos="2160"/>
        <p:guide pos="3840"/>
      </p:guideLst>
    </p:cSldViewPr>
  </p:slideViewPr>
  <p:outlineViewPr>
    <p:cViewPr>
      <p:scale>
        <a:sx n="33" d="100"/>
        <a:sy n="33" d="100"/>
      </p:scale>
      <p:origin x="0" y="-43260"/>
    </p:cViewPr>
  </p:outlineViewPr>
  <p:notesTextViewPr>
    <p:cViewPr>
      <p:scale>
        <a:sx n="1" d="1"/>
        <a:sy n="1" d="1"/>
      </p:scale>
      <p:origin x="0" y="0"/>
    </p:cViewPr>
  </p:notesTextViewPr>
  <p:sorterViewPr>
    <p:cViewPr>
      <p:scale>
        <a:sx n="100" d="100"/>
        <a:sy n="100" d="100"/>
      </p:scale>
      <p:origin x="0" y="-13590"/>
    </p:cViewPr>
  </p:sorterViewPr>
  <p:notesViewPr>
    <p:cSldViewPr snapToGrid="0">
      <p:cViewPr varScale="1">
        <p:scale>
          <a:sx n="79" d="100"/>
          <a:sy n="79" d="100"/>
        </p:scale>
        <p:origin x="1272"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F248D6-F998-4CA2-AD9B-6DF1A988A519}" type="doc">
      <dgm:prSet loTypeId="urn:microsoft.com/office/officeart/2005/8/layout/process4" loCatId="list" qsTypeId="urn:microsoft.com/office/officeart/2005/8/quickstyle/simple1" qsCatId="simple" csTypeId="urn:microsoft.com/office/officeart/2005/8/colors/colorful5" csCatId="colorful" phldr="1"/>
      <dgm:spPr/>
      <dgm:t>
        <a:bodyPr/>
        <a:lstStyle/>
        <a:p>
          <a:endParaRPr lang="en-US"/>
        </a:p>
      </dgm:t>
    </dgm:pt>
    <dgm:pt modelId="{AB968CB8-E887-4832-88BB-019BC759E7D1}">
      <dgm:prSet phldrT="[Text]" custT="1"/>
      <dgm:spPr/>
      <dgm:t>
        <a:bodyPr/>
        <a:lstStyle/>
        <a:p>
          <a:r>
            <a:rPr lang="en-US" sz="3600" dirty="0"/>
            <a:t>Temporary status</a:t>
          </a:r>
        </a:p>
      </dgm:t>
    </dgm:pt>
    <dgm:pt modelId="{7E537F65-AB70-4D6E-9221-5B0BEB2A6BBB}" type="parTrans" cxnId="{5972DC3A-444C-45A8-AE88-22DCE2255ACE}">
      <dgm:prSet/>
      <dgm:spPr/>
      <dgm:t>
        <a:bodyPr/>
        <a:lstStyle/>
        <a:p>
          <a:endParaRPr lang="en-US"/>
        </a:p>
      </dgm:t>
    </dgm:pt>
    <dgm:pt modelId="{4F6303D7-C14D-459D-95A1-DE5DBCFCAC35}" type="sibTrans" cxnId="{5972DC3A-444C-45A8-AE88-22DCE2255ACE}">
      <dgm:prSet/>
      <dgm:spPr/>
      <dgm:t>
        <a:bodyPr/>
        <a:lstStyle/>
        <a:p>
          <a:endParaRPr lang="en-US"/>
        </a:p>
      </dgm:t>
    </dgm:pt>
    <dgm:pt modelId="{94AC374E-DC08-41F4-9373-DFF094708286}">
      <dgm:prSet phldrT="[Text]" custT="1"/>
      <dgm:spPr/>
      <dgm:t>
        <a:bodyPr/>
        <a:lstStyle/>
        <a:p>
          <a:r>
            <a:rPr lang="en-US" sz="1800" dirty="0"/>
            <a:t>U visa, T visa, Asylum, TPS, DACA, tourist visas, temporary work visas, etc.  </a:t>
          </a:r>
        </a:p>
      </dgm:t>
    </dgm:pt>
    <dgm:pt modelId="{200073A3-A9A8-4E5F-89AE-73417683F9D4}" type="parTrans" cxnId="{3B87BDF3-83E4-48BA-A877-4BB120D4A94E}">
      <dgm:prSet/>
      <dgm:spPr/>
      <dgm:t>
        <a:bodyPr/>
        <a:lstStyle/>
        <a:p>
          <a:endParaRPr lang="en-US"/>
        </a:p>
      </dgm:t>
    </dgm:pt>
    <dgm:pt modelId="{D66E0539-D3E7-4F29-9F5A-AF15DF83F95F}" type="sibTrans" cxnId="{3B87BDF3-83E4-48BA-A877-4BB120D4A94E}">
      <dgm:prSet/>
      <dgm:spPr/>
      <dgm:t>
        <a:bodyPr/>
        <a:lstStyle/>
        <a:p>
          <a:endParaRPr lang="en-US"/>
        </a:p>
      </dgm:t>
    </dgm:pt>
    <dgm:pt modelId="{B6C5B924-5C22-436B-AF7C-8BE70E263268}">
      <dgm:prSet phldrT="[Text]" custT="1"/>
      <dgm:spPr/>
      <dgm:t>
        <a:bodyPr/>
        <a:lstStyle/>
        <a:p>
          <a:r>
            <a:rPr lang="en-US" sz="3600" dirty="0"/>
            <a:t>Permanent Residency “GREEN CARD”</a:t>
          </a:r>
        </a:p>
      </dgm:t>
    </dgm:pt>
    <dgm:pt modelId="{E882F36B-D6FF-434D-9513-1987066863FB}" type="parTrans" cxnId="{3BE88E1E-264D-4273-9551-9A0E305F71BE}">
      <dgm:prSet/>
      <dgm:spPr/>
      <dgm:t>
        <a:bodyPr/>
        <a:lstStyle/>
        <a:p>
          <a:endParaRPr lang="en-US"/>
        </a:p>
      </dgm:t>
    </dgm:pt>
    <dgm:pt modelId="{F8379C28-833F-4585-AA9C-EC5DC37CCECF}" type="sibTrans" cxnId="{3BE88E1E-264D-4273-9551-9A0E305F71BE}">
      <dgm:prSet/>
      <dgm:spPr/>
      <dgm:t>
        <a:bodyPr/>
        <a:lstStyle/>
        <a:p>
          <a:endParaRPr lang="en-US"/>
        </a:p>
      </dgm:t>
    </dgm:pt>
    <dgm:pt modelId="{DD407CB0-C4B3-4FE0-A40C-087EE40E4896}">
      <dgm:prSet phldrT="[Text]" custT="1"/>
      <dgm:spPr/>
      <dgm:t>
        <a:bodyPr/>
        <a:lstStyle/>
        <a:p>
          <a:r>
            <a:rPr lang="en-US" sz="1800" dirty="0"/>
            <a:t>“Adjustment of status” from the prior temporary status to become a lawful permanent resident (“LPR”)</a:t>
          </a:r>
        </a:p>
      </dgm:t>
    </dgm:pt>
    <dgm:pt modelId="{7E69D502-189A-4843-B38C-5664EC254AAA}" type="parTrans" cxnId="{559EE410-DE39-47D0-A5A4-5B2528D0526F}">
      <dgm:prSet/>
      <dgm:spPr/>
      <dgm:t>
        <a:bodyPr/>
        <a:lstStyle/>
        <a:p>
          <a:endParaRPr lang="en-US"/>
        </a:p>
      </dgm:t>
    </dgm:pt>
    <dgm:pt modelId="{0611FE4E-82AA-4DF2-BADD-9095D488C5E2}" type="sibTrans" cxnId="{559EE410-DE39-47D0-A5A4-5B2528D0526F}">
      <dgm:prSet/>
      <dgm:spPr/>
      <dgm:t>
        <a:bodyPr/>
        <a:lstStyle/>
        <a:p>
          <a:endParaRPr lang="en-US"/>
        </a:p>
      </dgm:t>
    </dgm:pt>
    <dgm:pt modelId="{2C1C13AE-F95E-49D4-AF52-27F6CFDB6CBD}">
      <dgm:prSet phldrT="[Text]" custT="1"/>
      <dgm:spPr/>
      <dgm:t>
        <a:bodyPr/>
        <a:lstStyle/>
        <a:p>
          <a:r>
            <a:rPr lang="en-US" sz="3600" dirty="0">
              <a:solidFill>
                <a:schemeClr val="bg1"/>
              </a:solidFill>
            </a:rPr>
            <a:t>CITIZENSHIP</a:t>
          </a:r>
        </a:p>
      </dgm:t>
    </dgm:pt>
    <dgm:pt modelId="{25BA4235-5E08-40F4-B417-5DC10FAAE1C9}" type="parTrans" cxnId="{3EC1EAD5-0B1C-4BB5-BC67-794D03A36C8C}">
      <dgm:prSet/>
      <dgm:spPr/>
      <dgm:t>
        <a:bodyPr/>
        <a:lstStyle/>
        <a:p>
          <a:endParaRPr lang="en-US"/>
        </a:p>
      </dgm:t>
    </dgm:pt>
    <dgm:pt modelId="{4B98A177-BB9C-453E-AFAA-A831FBA7B536}" type="sibTrans" cxnId="{3EC1EAD5-0B1C-4BB5-BC67-794D03A36C8C}">
      <dgm:prSet/>
      <dgm:spPr/>
      <dgm:t>
        <a:bodyPr/>
        <a:lstStyle/>
        <a:p>
          <a:endParaRPr lang="en-US"/>
        </a:p>
      </dgm:t>
    </dgm:pt>
    <dgm:pt modelId="{2FE4CE1C-1FC6-4687-B1F5-7E8DBDAB27A9}">
      <dgm:prSet phldrT="[Text]"/>
      <dgm:spPr/>
      <dgm:t>
        <a:bodyPr/>
        <a:lstStyle/>
        <a:p>
          <a:r>
            <a:rPr lang="en-US" dirty="0"/>
            <a:t>After 3-5 years, you may apply for citizenship (“Naturalization”) </a:t>
          </a:r>
        </a:p>
        <a:p>
          <a:r>
            <a:rPr lang="en-US" dirty="0"/>
            <a:t>Same rights and privileges as someone born in the USA</a:t>
          </a:r>
        </a:p>
      </dgm:t>
    </dgm:pt>
    <dgm:pt modelId="{7F111363-AD81-4B70-B42B-FCC142C3F10E}" type="parTrans" cxnId="{4CCA74F0-2A26-4902-B486-160BAB956F71}">
      <dgm:prSet/>
      <dgm:spPr/>
      <dgm:t>
        <a:bodyPr/>
        <a:lstStyle/>
        <a:p>
          <a:endParaRPr lang="en-US"/>
        </a:p>
      </dgm:t>
    </dgm:pt>
    <dgm:pt modelId="{3FDB57E4-E5FE-4703-98FA-765605990694}" type="sibTrans" cxnId="{4CCA74F0-2A26-4902-B486-160BAB956F71}">
      <dgm:prSet/>
      <dgm:spPr/>
      <dgm:t>
        <a:bodyPr/>
        <a:lstStyle/>
        <a:p>
          <a:endParaRPr lang="en-US"/>
        </a:p>
      </dgm:t>
    </dgm:pt>
    <dgm:pt modelId="{919C7283-4306-4A39-B5FD-4C4152DE0E0B}" type="pres">
      <dgm:prSet presAssocID="{94F248D6-F998-4CA2-AD9B-6DF1A988A519}" presName="Name0" presStyleCnt="0">
        <dgm:presLayoutVars>
          <dgm:dir/>
          <dgm:animLvl val="lvl"/>
          <dgm:resizeHandles val="exact"/>
        </dgm:presLayoutVars>
      </dgm:prSet>
      <dgm:spPr/>
    </dgm:pt>
    <dgm:pt modelId="{ACAE2DA7-DA46-4FD8-9005-6D9467264F79}" type="pres">
      <dgm:prSet presAssocID="{2C1C13AE-F95E-49D4-AF52-27F6CFDB6CBD}" presName="boxAndChildren" presStyleCnt="0"/>
      <dgm:spPr/>
    </dgm:pt>
    <dgm:pt modelId="{430BFA0A-C94E-4CF9-BC26-C9404057D3D2}" type="pres">
      <dgm:prSet presAssocID="{2C1C13AE-F95E-49D4-AF52-27F6CFDB6CBD}" presName="parentTextBox" presStyleLbl="node1" presStyleIdx="0" presStyleCnt="3"/>
      <dgm:spPr/>
    </dgm:pt>
    <dgm:pt modelId="{71F67BD4-DE54-4C1A-AD34-6772F4A5EE28}" type="pres">
      <dgm:prSet presAssocID="{2C1C13AE-F95E-49D4-AF52-27F6CFDB6CBD}" presName="entireBox" presStyleLbl="node1" presStyleIdx="0" presStyleCnt="3"/>
      <dgm:spPr/>
    </dgm:pt>
    <dgm:pt modelId="{19BE9924-A028-41EA-83AA-215681CF0008}" type="pres">
      <dgm:prSet presAssocID="{2C1C13AE-F95E-49D4-AF52-27F6CFDB6CBD}" presName="descendantBox" presStyleCnt="0"/>
      <dgm:spPr/>
    </dgm:pt>
    <dgm:pt modelId="{CF8D4965-08D2-4953-9C28-5B192D44EDA0}" type="pres">
      <dgm:prSet presAssocID="{2FE4CE1C-1FC6-4687-B1F5-7E8DBDAB27A9}" presName="childTextBox" presStyleLbl="fgAccFollowNode1" presStyleIdx="0" presStyleCnt="3" custLinFactNeighborX="-6316" custLinFactNeighborY="4093">
        <dgm:presLayoutVars>
          <dgm:bulletEnabled val="1"/>
        </dgm:presLayoutVars>
      </dgm:prSet>
      <dgm:spPr/>
    </dgm:pt>
    <dgm:pt modelId="{EBC78BF2-D80A-4900-BAD5-0F8BEDE88929}" type="pres">
      <dgm:prSet presAssocID="{F8379C28-833F-4585-AA9C-EC5DC37CCECF}" presName="sp" presStyleCnt="0"/>
      <dgm:spPr/>
    </dgm:pt>
    <dgm:pt modelId="{5D7403E0-89BB-44D9-9796-DDAE98DB60B0}" type="pres">
      <dgm:prSet presAssocID="{B6C5B924-5C22-436B-AF7C-8BE70E263268}" presName="arrowAndChildren" presStyleCnt="0"/>
      <dgm:spPr/>
    </dgm:pt>
    <dgm:pt modelId="{4A1D518A-6B5E-4F94-9360-FB7FCB325E58}" type="pres">
      <dgm:prSet presAssocID="{B6C5B924-5C22-436B-AF7C-8BE70E263268}" presName="parentTextArrow" presStyleLbl="node1" presStyleIdx="0" presStyleCnt="3"/>
      <dgm:spPr/>
    </dgm:pt>
    <dgm:pt modelId="{ADCD4A69-CBF7-409A-974B-4A5A1146F942}" type="pres">
      <dgm:prSet presAssocID="{B6C5B924-5C22-436B-AF7C-8BE70E263268}" presName="arrow" presStyleLbl="node1" presStyleIdx="1" presStyleCnt="3"/>
      <dgm:spPr/>
    </dgm:pt>
    <dgm:pt modelId="{7E91A78C-C3F2-4229-BD34-BEA4431C4421}" type="pres">
      <dgm:prSet presAssocID="{B6C5B924-5C22-436B-AF7C-8BE70E263268}" presName="descendantArrow" presStyleCnt="0"/>
      <dgm:spPr/>
    </dgm:pt>
    <dgm:pt modelId="{E8F10E4A-B54D-41DA-BC63-87C4A1BE18C2}" type="pres">
      <dgm:prSet presAssocID="{DD407CB0-C4B3-4FE0-A40C-087EE40E4896}" presName="childTextArrow" presStyleLbl="fgAccFollowNode1" presStyleIdx="1" presStyleCnt="3">
        <dgm:presLayoutVars>
          <dgm:bulletEnabled val="1"/>
        </dgm:presLayoutVars>
      </dgm:prSet>
      <dgm:spPr/>
    </dgm:pt>
    <dgm:pt modelId="{8FA4DB2B-6C5B-493F-A4EB-1D5CA636F2F3}" type="pres">
      <dgm:prSet presAssocID="{4F6303D7-C14D-459D-95A1-DE5DBCFCAC35}" presName="sp" presStyleCnt="0"/>
      <dgm:spPr/>
    </dgm:pt>
    <dgm:pt modelId="{925A735D-657B-4229-B4FA-5A2B6BB3E3A0}" type="pres">
      <dgm:prSet presAssocID="{AB968CB8-E887-4832-88BB-019BC759E7D1}" presName="arrowAndChildren" presStyleCnt="0"/>
      <dgm:spPr/>
    </dgm:pt>
    <dgm:pt modelId="{4E27E3D3-5AFC-4CBF-94E9-D14E5167D1DE}" type="pres">
      <dgm:prSet presAssocID="{AB968CB8-E887-4832-88BB-019BC759E7D1}" presName="parentTextArrow" presStyleLbl="node1" presStyleIdx="1" presStyleCnt="3"/>
      <dgm:spPr/>
    </dgm:pt>
    <dgm:pt modelId="{E05103A1-EA6E-4AA2-8870-7407E8FA6857}" type="pres">
      <dgm:prSet presAssocID="{AB968CB8-E887-4832-88BB-019BC759E7D1}" presName="arrow" presStyleLbl="node1" presStyleIdx="2" presStyleCnt="3" custLinFactNeighborX="-13332" custLinFactNeighborY="-47"/>
      <dgm:spPr/>
    </dgm:pt>
    <dgm:pt modelId="{10E7D9D9-A418-4077-84A2-CAED7BFAB3BF}" type="pres">
      <dgm:prSet presAssocID="{AB968CB8-E887-4832-88BB-019BC759E7D1}" presName="descendantArrow" presStyleCnt="0"/>
      <dgm:spPr/>
    </dgm:pt>
    <dgm:pt modelId="{092A8E9F-7D69-4C44-A6CC-26916BB65CBE}" type="pres">
      <dgm:prSet presAssocID="{94AC374E-DC08-41F4-9373-DFF094708286}" presName="childTextArrow" presStyleLbl="fgAccFollowNode1" presStyleIdx="2" presStyleCnt="3">
        <dgm:presLayoutVars>
          <dgm:bulletEnabled val="1"/>
        </dgm:presLayoutVars>
      </dgm:prSet>
      <dgm:spPr/>
    </dgm:pt>
  </dgm:ptLst>
  <dgm:cxnLst>
    <dgm:cxn modelId="{13013105-A046-4A2A-9714-5DF7C51ECA84}" type="presOf" srcId="{2FE4CE1C-1FC6-4687-B1F5-7E8DBDAB27A9}" destId="{CF8D4965-08D2-4953-9C28-5B192D44EDA0}" srcOrd="0" destOrd="0" presId="urn:microsoft.com/office/officeart/2005/8/layout/process4"/>
    <dgm:cxn modelId="{559EE410-DE39-47D0-A5A4-5B2528D0526F}" srcId="{B6C5B924-5C22-436B-AF7C-8BE70E263268}" destId="{DD407CB0-C4B3-4FE0-A40C-087EE40E4896}" srcOrd="0" destOrd="0" parTransId="{7E69D502-189A-4843-B38C-5664EC254AAA}" sibTransId="{0611FE4E-82AA-4DF2-BADD-9095D488C5E2}"/>
    <dgm:cxn modelId="{3BE88E1E-264D-4273-9551-9A0E305F71BE}" srcId="{94F248D6-F998-4CA2-AD9B-6DF1A988A519}" destId="{B6C5B924-5C22-436B-AF7C-8BE70E263268}" srcOrd="1" destOrd="0" parTransId="{E882F36B-D6FF-434D-9513-1987066863FB}" sibTransId="{F8379C28-833F-4585-AA9C-EC5DC37CCECF}"/>
    <dgm:cxn modelId="{5972DC3A-444C-45A8-AE88-22DCE2255ACE}" srcId="{94F248D6-F998-4CA2-AD9B-6DF1A988A519}" destId="{AB968CB8-E887-4832-88BB-019BC759E7D1}" srcOrd="0" destOrd="0" parTransId="{7E537F65-AB70-4D6E-9221-5B0BEB2A6BBB}" sibTransId="{4F6303D7-C14D-459D-95A1-DE5DBCFCAC35}"/>
    <dgm:cxn modelId="{18D27A54-8218-41C2-9E1F-7C7E0CFA96A4}" type="presOf" srcId="{B6C5B924-5C22-436B-AF7C-8BE70E263268}" destId="{ADCD4A69-CBF7-409A-974B-4A5A1146F942}" srcOrd="1" destOrd="0" presId="urn:microsoft.com/office/officeart/2005/8/layout/process4"/>
    <dgm:cxn modelId="{1FC3F788-7C28-49FE-A8EF-47F02B830256}" type="presOf" srcId="{AB968CB8-E887-4832-88BB-019BC759E7D1}" destId="{4E27E3D3-5AFC-4CBF-94E9-D14E5167D1DE}" srcOrd="0" destOrd="0" presId="urn:microsoft.com/office/officeart/2005/8/layout/process4"/>
    <dgm:cxn modelId="{27912DB2-28B3-4ABC-8EFB-6202417A134B}" type="presOf" srcId="{B6C5B924-5C22-436B-AF7C-8BE70E263268}" destId="{4A1D518A-6B5E-4F94-9360-FB7FCB325E58}" srcOrd="0" destOrd="0" presId="urn:microsoft.com/office/officeart/2005/8/layout/process4"/>
    <dgm:cxn modelId="{4EDCC5B6-EA37-4E56-B453-46D306A3CF7A}" type="presOf" srcId="{94AC374E-DC08-41F4-9373-DFF094708286}" destId="{092A8E9F-7D69-4C44-A6CC-26916BB65CBE}" srcOrd="0" destOrd="0" presId="urn:microsoft.com/office/officeart/2005/8/layout/process4"/>
    <dgm:cxn modelId="{E45ABABF-6837-4E78-86FB-541E343C77CA}" type="presOf" srcId="{2C1C13AE-F95E-49D4-AF52-27F6CFDB6CBD}" destId="{71F67BD4-DE54-4C1A-AD34-6772F4A5EE28}" srcOrd="1" destOrd="0" presId="urn:microsoft.com/office/officeart/2005/8/layout/process4"/>
    <dgm:cxn modelId="{01931ACD-70A7-4220-A575-CD8BC91E680B}" type="presOf" srcId="{94F248D6-F998-4CA2-AD9B-6DF1A988A519}" destId="{919C7283-4306-4A39-B5FD-4C4152DE0E0B}" srcOrd="0" destOrd="0" presId="urn:microsoft.com/office/officeart/2005/8/layout/process4"/>
    <dgm:cxn modelId="{3EC1EAD5-0B1C-4BB5-BC67-794D03A36C8C}" srcId="{94F248D6-F998-4CA2-AD9B-6DF1A988A519}" destId="{2C1C13AE-F95E-49D4-AF52-27F6CFDB6CBD}" srcOrd="2" destOrd="0" parTransId="{25BA4235-5E08-40F4-B417-5DC10FAAE1C9}" sibTransId="{4B98A177-BB9C-453E-AFAA-A831FBA7B536}"/>
    <dgm:cxn modelId="{6137CADC-1B6D-4842-A20E-6190583D6EAA}" type="presOf" srcId="{DD407CB0-C4B3-4FE0-A40C-087EE40E4896}" destId="{E8F10E4A-B54D-41DA-BC63-87C4A1BE18C2}" srcOrd="0" destOrd="0" presId="urn:microsoft.com/office/officeart/2005/8/layout/process4"/>
    <dgm:cxn modelId="{4CCA74F0-2A26-4902-B486-160BAB956F71}" srcId="{2C1C13AE-F95E-49D4-AF52-27F6CFDB6CBD}" destId="{2FE4CE1C-1FC6-4687-B1F5-7E8DBDAB27A9}" srcOrd="0" destOrd="0" parTransId="{7F111363-AD81-4B70-B42B-FCC142C3F10E}" sibTransId="{3FDB57E4-E5FE-4703-98FA-765605990694}"/>
    <dgm:cxn modelId="{3B87BDF3-83E4-48BA-A877-4BB120D4A94E}" srcId="{AB968CB8-E887-4832-88BB-019BC759E7D1}" destId="{94AC374E-DC08-41F4-9373-DFF094708286}" srcOrd="0" destOrd="0" parTransId="{200073A3-A9A8-4E5F-89AE-73417683F9D4}" sibTransId="{D66E0539-D3E7-4F29-9F5A-AF15DF83F95F}"/>
    <dgm:cxn modelId="{FF2EBCF9-A420-4CE6-BC42-5AD85850934E}" type="presOf" srcId="{AB968CB8-E887-4832-88BB-019BC759E7D1}" destId="{E05103A1-EA6E-4AA2-8870-7407E8FA6857}" srcOrd="1" destOrd="0" presId="urn:microsoft.com/office/officeart/2005/8/layout/process4"/>
    <dgm:cxn modelId="{8EF414FC-77F5-4EE0-AE8F-09855F3B2EE4}" type="presOf" srcId="{2C1C13AE-F95E-49D4-AF52-27F6CFDB6CBD}" destId="{430BFA0A-C94E-4CF9-BC26-C9404057D3D2}" srcOrd="0" destOrd="0" presId="urn:microsoft.com/office/officeart/2005/8/layout/process4"/>
    <dgm:cxn modelId="{5FCF7396-9DB5-41C9-B73A-6B3D9EB6831E}" type="presParOf" srcId="{919C7283-4306-4A39-B5FD-4C4152DE0E0B}" destId="{ACAE2DA7-DA46-4FD8-9005-6D9467264F79}" srcOrd="0" destOrd="0" presId="urn:microsoft.com/office/officeart/2005/8/layout/process4"/>
    <dgm:cxn modelId="{E73CEDDF-6FA1-4BF0-A2BB-B75D59F0F1EE}" type="presParOf" srcId="{ACAE2DA7-DA46-4FD8-9005-6D9467264F79}" destId="{430BFA0A-C94E-4CF9-BC26-C9404057D3D2}" srcOrd="0" destOrd="0" presId="urn:microsoft.com/office/officeart/2005/8/layout/process4"/>
    <dgm:cxn modelId="{61E6ACF1-C63E-47A8-B941-0BDACBA49BB3}" type="presParOf" srcId="{ACAE2DA7-DA46-4FD8-9005-6D9467264F79}" destId="{71F67BD4-DE54-4C1A-AD34-6772F4A5EE28}" srcOrd="1" destOrd="0" presId="urn:microsoft.com/office/officeart/2005/8/layout/process4"/>
    <dgm:cxn modelId="{6AAB0A2F-4E0E-46C2-9C86-B95739ADE3E5}" type="presParOf" srcId="{ACAE2DA7-DA46-4FD8-9005-6D9467264F79}" destId="{19BE9924-A028-41EA-83AA-215681CF0008}" srcOrd="2" destOrd="0" presId="urn:microsoft.com/office/officeart/2005/8/layout/process4"/>
    <dgm:cxn modelId="{E0AF2E04-8C91-40A9-B8DA-DEF57AFA0785}" type="presParOf" srcId="{19BE9924-A028-41EA-83AA-215681CF0008}" destId="{CF8D4965-08D2-4953-9C28-5B192D44EDA0}" srcOrd="0" destOrd="0" presId="urn:microsoft.com/office/officeart/2005/8/layout/process4"/>
    <dgm:cxn modelId="{74233C2E-C416-46DD-A3DF-E0DE2AEE692D}" type="presParOf" srcId="{919C7283-4306-4A39-B5FD-4C4152DE0E0B}" destId="{EBC78BF2-D80A-4900-BAD5-0F8BEDE88929}" srcOrd="1" destOrd="0" presId="urn:microsoft.com/office/officeart/2005/8/layout/process4"/>
    <dgm:cxn modelId="{D24475DA-CD58-4293-8C79-5D2433548D09}" type="presParOf" srcId="{919C7283-4306-4A39-B5FD-4C4152DE0E0B}" destId="{5D7403E0-89BB-44D9-9796-DDAE98DB60B0}" srcOrd="2" destOrd="0" presId="urn:microsoft.com/office/officeart/2005/8/layout/process4"/>
    <dgm:cxn modelId="{AB3617E5-248A-469C-936C-BDFD8E337981}" type="presParOf" srcId="{5D7403E0-89BB-44D9-9796-DDAE98DB60B0}" destId="{4A1D518A-6B5E-4F94-9360-FB7FCB325E58}" srcOrd="0" destOrd="0" presId="urn:microsoft.com/office/officeart/2005/8/layout/process4"/>
    <dgm:cxn modelId="{DE6E0E7B-C57B-49FC-8D06-956D0261C86F}" type="presParOf" srcId="{5D7403E0-89BB-44D9-9796-DDAE98DB60B0}" destId="{ADCD4A69-CBF7-409A-974B-4A5A1146F942}" srcOrd="1" destOrd="0" presId="urn:microsoft.com/office/officeart/2005/8/layout/process4"/>
    <dgm:cxn modelId="{C24FB04C-5604-41B5-BFC2-9F5C3CA934C1}" type="presParOf" srcId="{5D7403E0-89BB-44D9-9796-DDAE98DB60B0}" destId="{7E91A78C-C3F2-4229-BD34-BEA4431C4421}" srcOrd="2" destOrd="0" presId="urn:microsoft.com/office/officeart/2005/8/layout/process4"/>
    <dgm:cxn modelId="{4B5C948D-9B3A-4253-B2F6-BA1B1070868C}" type="presParOf" srcId="{7E91A78C-C3F2-4229-BD34-BEA4431C4421}" destId="{E8F10E4A-B54D-41DA-BC63-87C4A1BE18C2}" srcOrd="0" destOrd="0" presId="urn:microsoft.com/office/officeart/2005/8/layout/process4"/>
    <dgm:cxn modelId="{55A165AB-36B2-44F6-918E-193C90E205C9}" type="presParOf" srcId="{919C7283-4306-4A39-B5FD-4C4152DE0E0B}" destId="{8FA4DB2B-6C5B-493F-A4EB-1D5CA636F2F3}" srcOrd="3" destOrd="0" presId="urn:microsoft.com/office/officeart/2005/8/layout/process4"/>
    <dgm:cxn modelId="{AFE05924-C1DF-4BA7-BA9F-66A101361F6E}" type="presParOf" srcId="{919C7283-4306-4A39-B5FD-4C4152DE0E0B}" destId="{925A735D-657B-4229-B4FA-5A2B6BB3E3A0}" srcOrd="4" destOrd="0" presId="urn:microsoft.com/office/officeart/2005/8/layout/process4"/>
    <dgm:cxn modelId="{56B56043-C9B4-4F11-9D70-A52C7F923E5C}" type="presParOf" srcId="{925A735D-657B-4229-B4FA-5A2B6BB3E3A0}" destId="{4E27E3D3-5AFC-4CBF-94E9-D14E5167D1DE}" srcOrd="0" destOrd="0" presId="urn:microsoft.com/office/officeart/2005/8/layout/process4"/>
    <dgm:cxn modelId="{D17E93E1-55DF-406B-B634-5BBBFA7325EF}" type="presParOf" srcId="{925A735D-657B-4229-B4FA-5A2B6BB3E3A0}" destId="{E05103A1-EA6E-4AA2-8870-7407E8FA6857}" srcOrd="1" destOrd="0" presId="urn:microsoft.com/office/officeart/2005/8/layout/process4"/>
    <dgm:cxn modelId="{A18BF269-2427-4D51-A73D-EF3E193CD527}" type="presParOf" srcId="{925A735D-657B-4229-B4FA-5A2B6BB3E3A0}" destId="{10E7D9D9-A418-4077-84A2-CAED7BFAB3BF}" srcOrd="2" destOrd="0" presId="urn:microsoft.com/office/officeart/2005/8/layout/process4"/>
    <dgm:cxn modelId="{4964D507-5E17-43E9-BEE4-8B2E796DAB10}" type="presParOf" srcId="{10E7D9D9-A418-4077-84A2-CAED7BFAB3BF}" destId="{092A8E9F-7D69-4C44-A6CC-26916BB65CBE}"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F67BD4-DE54-4C1A-AD34-6772F4A5EE28}">
      <dsp:nvSpPr>
        <dsp:cNvPr id="0" name=""/>
        <dsp:cNvSpPr/>
      </dsp:nvSpPr>
      <dsp:spPr>
        <a:xfrm>
          <a:off x="0" y="4923217"/>
          <a:ext cx="6129422" cy="161591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r>
            <a:rPr lang="en-US" sz="3600" kern="1200" dirty="0">
              <a:solidFill>
                <a:schemeClr val="bg1"/>
              </a:solidFill>
            </a:rPr>
            <a:t>CITIZENSHIP</a:t>
          </a:r>
        </a:p>
      </dsp:txBody>
      <dsp:txXfrm>
        <a:off x="0" y="4923217"/>
        <a:ext cx="6129422" cy="872591"/>
      </dsp:txXfrm>
    </dsp:sp>
    <dsp:sp modelId="{CF8D4965-08D2-4953-9C28-5B192D44EDA0}">
      <dsp:nvSpPr>
        <dsp:cNvPr id="0" name=""/>
        <dsp:cNvSpPr/>
      </dsp:nvSpPr>
      <dsp:spPr>
        <a:xfrm>
          <a:off x="0" y="5793915"/>
          <a:ext cx="6129422" cy="743318"/>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dirty="0"/>
            <a:t>After 3-5 years, you may apply for citizenship (“Naturalization”) </a:t>
          </a:r>
        </a:p>
        <a:p>
          <a:pPr marL="0" lvl="0" indent="0" algn="ctr" defTabSz="800100">
            <a:lnSpc>
              <a:spcPct val="90000"/>
            </a:lnSpc>
            <a:spcBef>
              <a:spcPct val="0"/>
            </a:spcBef>
            <a:spcAft>
              <a:spcPct val="35000"/>
            </a:spcAft>
            <a:buNone/>
          </a:pPr>
          <a:r>
            <a:rPr lang="en-US" sz="1800" kern="1200" dirty="0"/>
            <a:t>Same rights and privileges as someone born in the USA</a:t>
          </a:r>
        </a:p>
      </dsp:txBody>
      <dsp:txXfrm>
        <a:off x="0" y="5793915"/>
        <a:ext cx="6129422" cy="743318"/>
      </dsp:txXfrm>
    </dsp:sp>
    <dsp:sp modelId="{ADCD4A69-CBF7-409A-974B-4A5A1146F942}">
      <dsp:nvSpPr>
        <dsp:cNvPr id="0" name=""/>
        <dsp:cNvSpPr/>
      </dsp:nvSpPr>
      <dsp:spPr>
        <a:xfrm rot="10800000">
          <a:off x="0" y="2462186"/>
          <a:ext cx="6129422" cy="2485269"/>
        </a:xfrm>
        <a:prstGeom prst="upArrowCallout">
          <a:avLst/>
        </a:prstGeom>
        <a:solidFill>
          <a:schemeClr val="accent5">
            <a:hueOff val="-119936"/>
            <a:satOff val="-4449"/>
            <a:lumOff val="705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r>
            <a:rPr lang="en-US" sz="3600" kern="1200" dirty="0"/>
            <a:t>Permanent Residency “GREEN CARD”</a:t>
          </a:r>
        </a:p>
      </dsp:txBody>
      <dsp:txXfrm rot="-10800000">
        <a:off x="0" y="2462186"/>
        <a:ext cx="6129422" cy="872329"/>
      </dsp:txXfrm>
    </dsp:sp>
    <dsp:sp modelId="{E8F10E4A-B54D-41DA-BC63-87C4A1BE18C2}">
      <dsp:nvSpPr>
        <dsp:cNvPr id="0" name=""/>
        <dsp:cNvSpPr/>
      </dsp:nvSpPr>
      <dsp:spPr>
        <a:xfrm>
          <a:off x="0" y="3334516"/>
          <a:ext cx="6129422" cy="743095"/>
        </a:xfrm>
        <a:prstGeom prst="rect">
          <a:avLst/>
        </a:prstGeom>
        <a:solidFill>
          <a:schemeClr val="accent5">
            <a:tint val="40000"/>
            <a:alpha val="90000"/>
            <a:hueOff val="-67937"/>
            <a:satOff val="-998"/>
            <a:lumOff val="1428"/>
            <a:alphaOff val="0"/>
          </a:schemeClr>
        </a:solidFill>
        <a:ln w="127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dirty="0"/>
            <a:t>“Adjustment of status” from the prior temporary status to become a lawful permanent resident (“LPR”)</a:t>
          </a:r>
        </a:p>
      </dsp:txBody>
      <dsp:txXfrm>
        <a:off x="0" y="3334516"/>
        <a:ext cx="6129422" cy="743095"/>
      </dsp:txXfrm>
    </dsp:sp>
    <dsp:sp modelId="{E05103A1-EA6E-4AA2-8870-7407E8FA6857}">
      <dsp:nvSpPr>
        <dsp:cNvPr id="0" name=""/>
        <dsp:cNvSpPr/>
      </dsp:nvSpPr>
      <dsp:spPr>
        <a:xfrm rot="10800000">
          <a:off x="0" y="0"/>
          <a:ext cx="6129422" cy="2485269"/>
        </a:xfrm>
        <a:prstGeom prst="upArrowCallout">
          <a:avLst/>
        </a:prstGeom>
        <a:solidFill>
          <a:schemeClr val="accent5">
            <a:hueOff val="-239873"/>
            <a:satOff val="-8897"/>
            <a:lumOff val="14117"/>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r>
            <a:rPr lang="en-US" sz="3600" kern="1200" dirty="0"/>
            <a:t>Temporary status</a:t>
          </a:r>
        </a:p>
      </dsp:txBody>
      <dsp:txXfrm rot="-10800000">
        <a:off x="0" y="0"/>
        <a:ext cx="6129422" cy="872329"/>
      </dsp:txXfrm>
    </dsp:sp>
    <dsp:sp modelId="{092A8E9F-7D69-4C44-A6CC-26916BB65CBE}">
      <dsp:nvSpPr>
        <dsp:cNvPr id="0" name=""/>
        <dsp:cNvSpPr/>
      </dsp:nvSpPr>
      <dsp:spPr>
        <a:xfrm>
          <a:off x="0" y="873485"/>
          <a:ext cx="6129422" cy="743095"/>
        </a:xfrm>
        <a:prstGeom prst="rect">
          <a:avLst/>
        </a:prstGeom>
        <a:solidFill>
          <a:schemeClr val="accent5">
            <a:tint val="40000"/>
            <a:alpha val="90000"/>
            <a:hueOff val="-135874"/>
            <a:satOff val="-1995"/>
            <a:lumOff val="2856"/>
            <a:alphaOff val="0"/>
          </a:schemeClr>
        </a:solidFill>
        <a:ln w="127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dirty="0"/>
            <a:t>U visa, T visa, Asylum, TPS, DACA, tourist visas, temporary work visas, etc.  </a:t>
          </a:r>
        </a:p>
      </dsp:txBody>
      <dsp:txXfrm>
        <a:off x="0" y="873485"/>
        <a:ext cx="6129422" cy="743095"/>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FE2C6C7C-DC07-407A-A7EF-E32F55E2F940}" type="datetimeFigureOut">
              <a:rPr lang="en-US" smtClean="0"/>
              <a:t>10/12/2020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05F5893-F14D-47AE-94E9-A2693C89FD8F}" type="slidenum">
              <a:rPr lang="en-US" smtClean="0"/>
              <a:t>‹#›</a:t>
            </a:fld>
            <a:endParaRPr lang="en-US"/>
          </a:p>
        </p:txBody>
      </p:sp>
    </p:spTree>
    <p:extLst>
      <p:ext uri="{BB962C8B-B14F-4D97-AF65-F5344CB8AC3E}">
        <p14:creationId xmlns:p14="http://schemas.microsoft.com/office/powerpoint/2010/main" val="19106110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9F3470FC-44A1-498D-BC86-36539497BC34}" type="datetimeFigureOut">
              <a:rPr lang="en-US" smtClean="0"/>
              <a:t>10/12/2020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269AE0-1945-49D0-BE1D-35886A621932}" type="slidenum">
              <a:rPr lang="en-US" smtClean="0"/>
              <a:t>‹#›</a:t>
            </a:fld>
            <a:endParaRPr lang="en-US"/>
          </a:p>
        </p:txBody>
      </p:sp>
    </p:spTree>
    <p:extLst>
      <p:ext uri="{BB962C8B-B14F-4D97-AF65-F5344CB8AC3E}">
        <p14:creationId xmlns:p14="http://schemas.microsoft.com/office/powerpoint/2010/main" val="1341648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8E36636D-D922-432D-A958-524484B5923D}" type="datetimeFigureOut">
              <a:rPr lang="en-US" smtClean="0"/>
              <a:pPr/>
              <a:t>10/12/2020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3535358604"/>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10/12/2020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568043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10/12/2020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2911808521"/>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E36636D-D922-432D-A958-524484B5923D}" type="datetimeFigureOut">
              <a:rPr lang="en-US" smtClean="0"/>
              <a:pPr/>
              <a:t>10/12/2020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3510748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8E36636D-D922-432D-A958-524484B5923D}" type="datetimeFigureOut">
              <a:rPr lang="en-US" smtClean="0"/>
              <a:pPr/>
              <a:t>10/12/2020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1402859266"/>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8E36636D-D922-432D-A958-524484B5923D}" type="datetimeFigureOut">
              <a:rPr lang="en-US" smtClean="0"/>
              <a:pPr/>
              <a:t>10/12/2020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2234207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8E36636D-D922-432D-A958-524484B5923D}" type="datetimeFigureOut">
              <a:rPr lang="en-US" smtClean="0"/>
              <a:pPr/>
              <a:t>10/12/2020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552614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E36636D-D922-432D-A958-524484B5923D}" type="datetimeFigureOut">
              <a:rPr lang="en-US" smtClean="0"/>
              <a:pPr/>
              <a:t>10/12/2020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2371251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pPr/>
              <a:t>10/12/2020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2559813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8E36636D-D922-432D-A958-524484B5923D}" type="datetimeFigureOut">
              <a:rPr lang="en-US" smtClean="0"/>
              <a:pPr/>
              <a:t>10/12/2020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860511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8E36636D-D922-432D-A958-524484B5923D}" type="datetimeFigureOut">
              <a:rPr lang="en-US" smtClean="0"/>
              <a:pPr/>
              <a:t>10/12/2020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3131972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8E36636D-D922-432D-A958-524484B5923D}" type="datetimeFigureOut">
              <a:rPr lang="en-US" smtClean="0"/>
              <a:pPr/>
              <a:t>10/12/2020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2256081359"/>
      </p:ext>
    </p:extLst>
  </p:cSld>
  <p:clrMap bg1="lt1" tx1="dk1" bg2="lt2" tx2="dk2" accent1="accent1" accent2="accent2" accent3="accent3" accent4="accent4" accent5="accent5" accent6="accent6" hlink="hlink" folHlink="folHlink"/>
  <p:sldLayoutIdLst>
    <p:sldLayoutId id="2147484301" r:id="rId1"/>
    <p:sldLayoutId id="2147484302" r:id="rId2"/>
    <p:sldLayoutId id="2147484303" r:id="rId3"/>
    <p:sldLayoutId id="2147484304" r:id="rId4"/>
    <p:sldLayoutId id="2147484305" r:id="rId5"/>
    <p:sldLayoutId id="2147484306" r:id="rId6"/>
    <p:sldLayoutId id="2147484307" r:id="rId7"/>
    <p:sldLayoutId id="2147484308" r:id="rId8"/>
    <p:sldLayoutId id="2147484309" r:id="rId9"/>
    <p:sldLayoutId id="2147484310" r:id="rId10"/>
    <p:sldLayoutId id="214748431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ravel.state.gov/content/travel/en/legal/visa-law0/visa-bulletin/2021/visa-bulletin-for-october-2020.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hyperlink" Target="https://www.supremecourt.gov/opinions/19pdf/18-587_5ifl.pdf" TargetMode="Externa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nationalimmigrationproject.org/PDFs/community/know-your-rights-eng-casa-maryland.pdf" TargetMode="External"/><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hyperlink" Target="https://www.attorneyministries.org/sites/default/files/2017-07/Christian%20Lawyer_Summer2016_web.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abaier@ugm.org"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travel.state.gov/content/travel/en/International-Parental-Child-Abduction/abductions/legain-info-for-parents/why-the-hague-convention-matters.html" TargetMode="External"/><Relationship Id="rId2" Type="http://schemas.openxmlformats.org/officeDocument/2006/relationships/hyperlink" Target="https://www.hcch.net/en/instruments/conventions/specialised-sections/child-abduct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898" y="2065410"/>
            <a:ext cx="11856204" cy="2216728"/>
          </a:xfrm>
        </p:spPr>
        <p:txBody>
          <a:bodyPr>
            <a:normAutofit fontScale="90000"/>
          </a:bodyPr>
          <a:lstStyle/>
          <a:p>
            <a:r>
              <a:rPr lang="en-US" b="1" u="sng" dirty="0"/>
              <a:t>At the Intersection of Family Law, Domestic Violence, and Immigration:</a:t>
            </a:r>
            <a:br>
              <a:rPr lang="en-US" dirty="0"/>
            </a:br>
            <a:r>
              <a:rPr lang="en-US" b="1" u="sng" dirty="0"/>
              <a:t>A Case Study Discussion</a:t>
            </a:r>
            <a:endParaRPr lang="en-US" dirty="0"/>
          </a:p>
        </p:txBody>
      </p:sp>
      <p:sp>
        <p:nvSpPr>
          <p:cNvPr id="3" name="Subtitle 2"/>
          <p:cNvSpPr>
            <a:spLocks noGrp="1"/>
          </p:cNvSpPr>
          <p:nvPr>
            <p:ph type="subTitle" idx="1"/>
          </p:nvPr>
        </p:nvSpPr>
        <p:spPr>
          <a:xfrm>
            <a:off x="1339273" y="4572001"/>
            <a:ext cx="9471454" cy="1983782"/>
          </a:xfrm>
        </p:spPr>
        <p:txBody>
          <a:bodyPr>
            <a:normAutofit/>
          </a:bodyPr>
          <a:lstStyle/>
          <a:p>
            <a:r>
              <a:rPr lang="en-US" dirty="0">
                <a:solidFill>
                  <a:schemeClr val="bg1"/>
                </a:solidFill>
              </a:rPr>
              <a:t>Alissa N. Baier</a:t>
            </a:r>
          </a:p>
          <a:p>
            <a:r>
              <a:rPr lang="en-US" i="1" dirty="0">
                <a:solidFill>
                  <a:schemeClr val="bg1"/>
                </a:solidFill>
              </a:rPr>
              <a:t>Senior Staff Attorney</a:t>
            </a:r>
          </a:p>
          <a:p>
            <a:r>
              <a:rPr lang="en-US" i="1" dirty="0">
                <a:solidFill>
                  <a:schemeClr val="bg1"/>
                </a:solidFill>
              </a:rPr>
              <a:t>Open Door Legal Services, Seattle’s Union Gospel Mission</a:t>
            </a:r>
          </a:p>
          <a:p>
            <a:r>
              <a:rPr lang="en-US" dirty="0">
                <a:solidFill>
                  <a:schemeClr val="bg1"/>
                </a:solidFill>
              </a:rPr>
              <a:t>abaier@ugm.org</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81280" y="718272"/>
            <a:ext cx="4333875" cy="1057275"/>
          </a:xfrm>
          <a:prstGeom prst="rect">
            <a:avLst/>
          </a:prstGeom>
        </p:spPr>
      </p:pic>
    </p:spTree>
    <p:extLst>
      <p:ext uri="{BB962C8B-B14F-4D97-AF65-F5344CB8AC3E}">
        <p14:creationId xmlns:p14="http://schemas.microsoft.com/office/powerpoint/2010/main" val="4160466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973" y="388102"/>
            <a:ext cx="7729728" cy="1188720"/>
          </a:xfrm>
        </p:spPr>
        <p:txBody>
          <a:bodyPr/>
          <a:lstStyle/>
          <a:p>
            <a:pPr algn="l"/>
            <a:r>
              <a:rPr lang="en-US" b="1" dirty="0">
                <a:effectLst/>
              </a:rPr>
              <a:t>Types of “status”</a:t>
            </a:r>
            <a:r>
              <a:rPr lang="en-US" dirty="0">
                <a:effectLst/>
              </a:rPr>
              <a:t> </a:t>
            </a:r>
            <a:endParaRPr lang="en-US" dirty="0"/>
          </a:p>
        </p:txBody>
      </p:sp>
      <p:sp>
        <p:nvSpPr>
          <p:cNvPr id="3" name="Content Placeholder 2"/>
          <p:cNvSpPr>
            <a:spLocks noGrp="1"/>
          </p:cNvSpPr>
          <p:nvPr>
            <p:ph idx="1"/>
          </p:nvPr>
        </p:nvSpPr>
        <p:spPr>
          <a:xfrm>
            <a:off x="247973" y="1732449"/>
            <a:ext cx="11019584" cy="4451375"/>
          </a:xfrm>
        </p:spPr>
        <p:txBody>
          <a:bodyPr>
            <a:normAutofit/>
          </a:bodyPr>
          <a:lstStyle/>
          <a:p>
            <a:pPr marL="971550" lvl="2" indent="-514350">
              <a:buFont typeface="+mj-lt"/>
              <a:buAutoNum type="arabicPeriod"/>
            </a:pPr>
            <a:r>
              <a:rPr lang="en-US" sz="3200" dirty="0">
                <a:effectLst/>
              </a:rPr>
              <a:t>Undocumented (no status)</a:t>
            </a:r>
          </a:p>
          <a:p>
            <a:pPr marL="971550" lvl="2" indent="-514350">
              <a:buFont typeface="+mj-lt"/>
              <a:buAutoNum type="arabicPeriod"/>
            </a:pPr>
            <a:r>
              <a:rPr lang="en-US" sz="3200" dirty="0">
                <a:effectLst/>
              </a:rPr>
              <a:t>Deferred action</a:t>
            </a:r>
          </a:p>
          <a:p>
            <a:pPr marL="971550" lvl="2" indent="-514350">
              <a:buFont typeface="+mj-lt"/>
              <a:buAutoNum type="arabicPeriod"/>
            </a:pPr>
            <a:r>
              <a:rPr lang="en-US" sz="3200" dirty="0">
                <a:effectLst/>
              </a:rPr>
              <a:t>Temporary status </a:t>
            </a:r>
          </a:p>
          <a:p>
            <a:pPr marL="971550" lvl="2" indent="-514350">
              <a:buFont typeface="+mj-lt"/>
              <a:buAutoNum type="arabicPeriod"/>
            </a:pPr>
            <a:r>
              <a:rPr lang="en-US" sz="3200" dirty="0">
                <a:effectLst/>
              </a:rPr>
              <a:t>Permanent residency</a:t>
            </a:r>
          </a:p>
          <a:p>
            <a:pPr marL="971550" lvl="2" indent="-514350">
              <a:buFont typeface="+mj-lt"/>
              <a:buAutoNum type="arabicPeriod"/>
            </a:pPr>
            <a:r>
              <a:rPr lang="en-US" sz="3200" dirty="0">
                <a:effectLst/>
              </a:rPr>
              <a:t>Citizenship</a:t>
            </a:r>
          </a:p>
          <a:p>
            <a:endParaRPr lang="en-US" dirty="0"/>
          </a:p>
        </p:txBody>
      </p:sp>
      <p:graphicFrame>
        <p:nvGraphicFramePr>
          <p:cNvPr id="4" name="Diagram 3"/>
          <p:cNvGraphicFramePr/>
          <p:nvPr>
            <p:extLst>
              <p:ext uri="{D42A27DB-BD31-4B8C-83A1-F6EECF244321}">
                <p14:modId xmlns:p14="http://schemas.microsoft.com/office/powerpoint/2010/main" val="3560486523"/>
              </p:ext>
            </p:extLst>
          </p:nvPr>
        </p:nvGraphicFramePr>
        <p:xfrm>
          <a:off x="5904854" y="232475"/>
          <a:ext cx="6129422" cy="65402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0156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2046" y="696838"/>
            <a:ext cx="7729728" cy="1188720"/>
          </a:xfrm>
        </p:spPr>
        <p:txBody>
          <a:bodyPr/>
          <a:lstStyle/>
          <a:p>
            <a:r>
              <a:rPr lang="en-US" b="1" dirty="0"/>
              <a:t>Asking the right questions</a:t>
            </a:r>
          </a:p>
        </p:txBody>
      </p:sp>
      <p:sp>
        <p:nvSpPr>
          <p:cNvPr id="3" name="Content Placeholder 2"/>
          <p:cNvSpPr>
            <a:spLocks noGrp="1"/>
          </p:cNvSpPr>
          <p:nvPr>
            <p:ph idx="1"/>
          </p:nvPr>
        </p:nvSpPr>
        <p:spPr>
          <a:xfrm>
            <a:off x="554181" y="2272146"/>
            <a:ext cx="10797309" cy="4211782"/>
          </a:xfrm>
        </p:spPr>
        <p:txBody>
          <a:bodyPr>
            <a:normAutofit/>
          </a:bodyPr>
          <a:lstStyle/>
          <a:p>
            <a:pPr lvl="0"/>
            <a:r>
              <a:rPr lang="en-US" dirty="0"/>
              <a:t>When did you come to the US?</a:t>
            </a:r>
          </a:p>
          <a:p>
            <a:pPr lvl="0"/>
            <a:r>
              <a:rPr lang="en-US" dirty="0"/>
              <a:t>How did you come to the US?  Were you inspected at a border or the airport?</a:t>
            </a:r>
          </a:p>
          <a:p>
            <a:pPr lvl="0"/>
            <a:r>
              <a:rPr lang="en-US" dirty="0"/>
              <a:t>Did you have a visa, a passport, or other paperwork to show? </a:t>
            </a:r>
          </a:p>
          <a:p>
            <a:pPr lvl="0"/>
            <a:r>
              <a:rPr lang="en-US" dirty="0"/>
              <a:t>Have you ever met with an immigration lawyer before?  With a “</a:t>
            </a:r>
            <a:r>
              <a:rPr lang="en-US" dirty="0" err="1"/>
              <a:t>notario</a:t>
            </a:r>
            <a:r>
              <a:rPr lang="en-US" dirty="0"/>
              <a:t>”?</a:t>
            </a:r>
          </a:p>
          <a:p>
            <a:pPr lvl="0"/>
            <a:r>
              <a:rPr lang="en-US" dirty="0"/>
              <a:t>Have you ever had a “green card” in the past?</a:t>
            </a:r>
          </a:p>
          <a:p>
            <a:pPr lvl="0"/>
            <a:r>
              <a:rPr lang="en-US" dirty="0"/>
              <a:t>Have you ever used a false name? False documents? Made a false claim to U.S. citizenship?</a:t>
            </a:r>
          </a:p>
          <a:p>
            <a:r>
              <a:rPr lang="en-US" dirty="0"/>
              <a:t>Any prior contact with immigration officers? </a:t>
            </a:r>
          </a:p>
          <a:p>
            <a:r>
              <a:rPr lang="en-US" dirty="0"/>
              <a:t>Have you ever been given a document to appear in immigration court? If yes, did you go? What happened?</a:t>
            </a:r>
          </a:p>
          <a:p>
            <a:r>
              <a:rPr lang="en-US" dirty="0"/>
              <a:t>Any criminal history?</a:t>
            </a:r>
          </a:p>
          <a:p>
            <a:r>
              <a:rPr lang="en-US" dirty="0"/>
              <a:t>Are you afraid to return to your home country? </a:t>
            </a:r>
          </a:p>
        </p:txBody>
      </p:sp>
    </p:spTree>
    <p:extLst>
      <p:ext uri="{BB962C8B-B14F-4D97-AF65-F5344CB8AC3E}">
        <p14:creationId xmlns:p14="http://schemas.microsoft.com/office/powerpoint/2010/main" val="1778150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7245" y="304800"/>
            <a:ext cx="7729728" cy="1275250"/>
          </a:xfrm>
        </p:spPr>
        <p:txBody>
          <a:bodyPr>
            <a:normAutofit fontScale="90000"/>
          </a:bodyPr>
          <a:lstStyle/>
          <a:p>
            <a:pPr lvl="1" algn="ctr" defTabSz="457200" rtl="0">
              <a:spcBef>
                <a:spcPct val="0"/>
              </a:spcBef>
            </a:pPr>
            <a:r>
              <a:rPr lang="en-US" sz="3100" b="1" u="sng" dirty="0">
                <a:latin typeface="+mj-lt"/>
              </a:rPr>
              <a:t>FREEDOM OF INFORMATION ACT (FOIA) REQUESTS</a:t>
            </a:r>
            <a:br>
              <a:rPr lang="en-US" sz="1600" dirty="0"/>
            </a:br>
            <a:endParaRPr lang="en-US" dirty="0"/>
          </a:p>
        </p:txBody>
      </p:sp>
      <p:sp>
        <p:nvSpPr>
          <p:cNvPr id="3" name="Content Placeholder 2"/>
          <p:cNvSpPr>
            <a:spLocks noGrp="1"/>
          </p:cNvSpPr>
          <p:nvPr>
            <p:ph idx="1"/>
          </p:nvPr>
        </p:nvSpPr>
        <p:spPr>
          <a:xfrm>
            <a:off x="526472" y="1791854"/>
            <a:ext cx="11103873" cy="4599709"/>
          </a:xfrm>
        </p:spPr>
        <p:txBody>
          <a:bodyPr>
            <a:normAutofit fontScale="92500" lnSpcReduction="10000"/>
          </a:bodyPr>
          <a:lstStyle/>
          <a:p>
            <a:pPr lvl="2"/>
            <a:r>
              <a:rPr lang="en-US" sz="2800" dirty="0">
                <a:effectLst/>
              </a:rPr>
              <a:t>Requests for information and documentation that a specific branch of the Department of Homeland Security (USCIS, ICE, CBP), has on a specific person (their “A file”) </a:t>
            </a:r>
          </a:p>
          <a:p>
            <a:pPr lvl="2"/>
            <a:endParaRPr lang="en-US" sz="2800" dirty="0">
              <a:effectLst/>
            </a:endParaRPr>
          </a:p>
          <a:p>
            <a:pPr lvl="2"/>
            <a:r>
              <a:rPr lang="en-US" sz="2800" b="1" dirty="0">
                <a:effectLst/>
              </a:rPr>
              <a:t>Not an application for immigration relief or benefits</a:t>
            </a:r>
          </a:p>
          <a:p>
            <a:pPr lvl="2"/>
            <a:endParaRPr lang="en-US" sz="2800" dirty="0">
              <a:effectLst/>
            </a:endParaRPr>
          </a:p>
          <a:p>
            <a:pPr lvl="2"/>
            <a:r>
              <a:rPr lang="en-US" sz="2800" b="1" u="sng" dirty="0">
                <a:effectLst/>
              </a:rPr>
              <a:t>Use your office’s address – not the client’s address – as an extra safety precaution </a:t>
            </a:r>
          </a:p>
          <a:p>
            <a:pPr lvl="2"/>
            <a:endParaRPr lang="en-US" sz="2800" b="1" u="sng" dirty="0"/>
          </a:p>
          <a:p>
            <a:pPr marL="457200" lvl="2" indent="0">
              <a:buNone/>
            </a:pPr>
            <a:r>
              <a:rPr lang="en-US" sz="2800" b="1" i="1" dirty="0">
                <a:effectLst/>
              </a:rPr>
              <a:t>“Do we need to obtain a full copy of the client’s immigration records?” </a:t>
            </a:r>
            <a:endParaRPr lang="en-US" i="1" dirty="0"/>
          </a:p>
        </p:txBody>
      </p:sp>
    </p:spTree>
    <p:extLst>
      <p:ext uri="{BB962C8B-B14F-4D97-AF65-F5344CB8AC3E}">
        <p14:creationId xmlns:p14="http://schemas.microsoft.com/office/powerpoint/2010/main" val="682438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099" y="558292"/>
            <a:ext cx="7729728" cy="1188720"/>
          </a:xfrm>
        </p:spPr>
        <p:txBody>
          <a:bodyPr/>
          <a:lstStyle/>
          <a:p>
            <a:r>
              <a:rPr lang="en-US" b="1" u="sng" dirty="0"/>
              <a:t>“FAMILY” AS DEFINED BY THE INA</a:t>
            </a:r>
          </a:p>
        </p:txBody>
      </p:sp>
      <p:sp>
        <p:nvSpPr>
          <p:cNvPr id="3" name="Content Placeholder 2"/>
          <p:cNvSpPr>
            <a:spLocks noGrp="1"/>
          </p:cNvSpPr>
          <p:nvPr>
            <p:ph idx="1"/>
          </p:nvPr>
        </p:nvSpPr>
        <p:spPr>
          <a:xfrm>
            <a:off x="304800" y="2152073"/>
            <a:ext cx="11462327" cy="4581237"/>
          </a:xfrm>
        </p:spPr>
        <p:txBody>
          <a:bodyPr>
            <a:normAutofit fontScale="92500" lnSpcReduction="10000"/>
          </a:bodyPr>
          <a:lstStyle/>
          <a:p>
            <a:pPr lvl="1"/>
            <a:r>
              <a:rPr lang="en-US" sz="2400" b="1" u="sng" dirty="0"/>
              <a:t>VISA BULLETIN</a:t>
            </a:r>
            <a:r>
              <a:rPr lang="en-US" sz="2400" dirty="0"/>
              <a:t>: https://travel.state.gov/content/visas/en/law-and-policy/bulletin.html</a:t>
            </a:r>
          </a:p>
          <a:p>
            <a:pPr lvl="1"/>
            <a:r>
              <a:rPr lang="en-US" sz="2400" b="1" dirty="0"/>
              <a:t>“</a:t>
            </a:r>
            <a:r>
              <a:rPr lang="en-US" sz="2400" b="1" u="sng" dirty="0"/>
              <a:t>Immediate” relatives</a:t>
            </a:r>
            <a:r>
              <a:rPr lang="en-US" sz="2400" dirty="0"/>
              <a:t>: </a:t>
            </a:r>
          </a:p>
          <a:p>
            <a:pPr lvl="4"/>
            <a:r>
              <a:rPr lang="en-US" sz="2400" dirty="0"/>
              <a:t>Spouses of U.S. citizens, </a:t>
            </a:r>
          </a:p>
          <a:p>
            <a:pPr lvl="4"/>
            <a:r>
              <a:rPr lang="en-US" sz="2400" dirty="0"/>
              <a:t>Children (under 21 years of age and unmarried) of U.S. citizens</a:t>
            </a:r>
          </a:p>
          <a:p>
            <a:pPr lvl="4"/>
            <a:r>
              <a:rPr lang="en-US" sz="2400" dirty="0"/>
              <a:t>Parents of adult U.S. citizen adult children (at least 21 years or older)</a:t>
            </a:r>
          </a:p>
          <a:p>
            <a:pPr lvl="1"/>
            <a:r>
              <a:rPr lang="en-US" sz="2400" b="1" u="sng" dirty="0"/>
              <a:t>Non-immediate relatives</a:t>
            </a:r>
            <a:r>
              <a:rPr lang="en-US" sz="2400" u="sng" dirty="0"/>
              <a:t>: </a:t>
            </a:r>
          </a:p>
          <a:p>
            <a:pPr lvl="4"/>
            <a:r>
              <a:rPr lang="en-US" sz="2400" dirty="0"/>
              <a:t>Siblings of U.S. citizens</a:t>
            </a:r>
          </a:p>
          <a:p>
            <a:pPr lvl="4"/>
            <a:r>
              <a:rPr lang="en-US" sz="2400" dirty="0"/>
              <a:t>Adult children (married and unmarried) of U.S. citizens, </a:t>
            </a:r>
          </a:p>
          <a:p>
            <a:pPr lvl="4"/>
            <a:r>
              <a:rPr lang="en-US" sz="2400" dirty="0"/>
              <a:t>Spouses of LPRs</a:t>
            </a:r>
          </a:p>
          <a:p>
            <a:pPr lvl="4"/>
            <a:r>
              <a:rPr lang="en-US" sz="2400" dirty="0"/>
              <a:t>Unmarried adult children of LPRs</a:t>
            </a:r>
          </a:p>
          <a:p>
            <a:pPr marL="685800" lvl="3" indent="0">
              <a:buNone/>
            </a:pPr>
            <a:endParaRPr lang="en-US" sz="2400" dirty="0"/>
          </a:p>
          <a:p>
            <a:pPr marL="810000" lvl="2" indent="0">
              <a:buNone/>
            </a:pPr>
            <a:endParaRPr lang="en-US" sz="2400" b="1" dirty="0"/>
          </a:p>
          <a:p>
            <a:pPr marL="810000" lvl="2" indent="0">
              <a:buNone/>
            </a:pPr>
            <a:endParaRPr lang="en-US" sz="2400" dirty="0"/>
          </a:p>
          <a:p>
            <a:endParaRPr lang="en-US" dirty="0"/>
          </a:p>
        </p:txBody>
      </p:sp>
    </p:spTree>
    <p:extLst>
      <p:ext uri="{BB962C8B-B14F-4D97-AF65-F5344CB8AC3E}">
        <p14:creationId xmlns:p14="http://schemas.microsoft.com/office/powerpoint/2010/main" val="32484543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1678" y="718111"/>
            <a:ext cx="7729728" cy="1188720"/>
          </a:xfrm>
        </p:spPr>
        <p:txBody>
          <a:bodyPr/>
          <a:lstStyle/>
          <a:p>
            <a:r>
              <a:rPr lang="en-US" b="1" u="sng" dirty="0"/>
              <a:t>FAMILY / SPOUSE PETITIONS</a:t>
            </a:r>
          </a:p>
        </p:txBody>
      </p:sp>
      <p:sp>
        <p:nvSpPr>
          <p:cNvPr id="3" name="Content Placeholder 2"/>
          <p:cNvSpPr>
            <a:spLocks noGrp="1"/>
          </p:cNvSpPr>
          <p:nvPr>
            <p:ph idx="1"/>
          </p:nvPr>
        </p:nvSpPr>
        <p:spPr>
          <a:xfrm>
            <a:off x="863030" y="2085653"/>
            <a:ext cx="10161141" cy="4500081"/>
          </a:xfrm>
        </p:spPr>
        <p:txBody>
          <a:bodyPr>
            <a:normAutofit fontScale="55000" lnSpcReduction="20000"/>
          </a:bodyPr>
          <a:lstStyle/>
          <a:p>
            <a:r>
              <a:rPr lang="en-US" sz="3200" dirty="0"/>
              <a:t>U.S. Citizens can “sponsor” spouse, child, parent, or sibling for a “green card.”</a:t>
            </a:r>
          </a:p>
          <a:p>
            <a:r>
              <a:rPr lang="en-US" sz="3200" dirty="0"/>
              <a:t>Permanent residents can sponsor only their spouses or children</a:t>
            </a:r>
          </a:p>
          <a:p>
            <a:r>
              <a:rPr lang="en-US" sz="3200" dirty="0"/>
              <a:t>Non-immediate relatives must check the visa bulletin: </a:t>
            </a:r>
            <a:r>
              <a:rPr lang="en-US" sz="3200" dirty="0">
                <a:hlinkClick r:id="rId2"/>
              </a:rPr>
              <a:t>https://travel.state.gov/content/travel/en/legal/visa-law0/visa-bulletin/2021/visa-bulletin-for-october-2020.html</a:t>
            </a:r>
            <a:r>
              <a:rPr lang="en-US" sz="3200" dirty="0"/>
              <a:t> </a:t>
            </a:r>
          </a:p>
          <a:p>
            <a:r>
              <a:rPr lang="en-US" sz="3200" dirty="0"/>
              <a:t>Requirements: </a:t>
            </a:r>
          </a:p>
          <a:p>
            <a:pPr lvl="1"/>
            <a:r>
              <a:rPr lang="en-US" sz="3000" dirty="0"/>
              <a:t>Evidence of bona fide marriage / family relationship</a:t>
            </a:r>
          </a:p>
          <a:p>
            <a:pPr lvl="1"/>
            <a:r>
              <a:rPr lang="en-US" sz="3000" dirty="0"/>
              <a:t>Evidence of sponsor’s immigration status</a:t>
            </a:r>
          </a:p>
          <a:p>
            <a:pPr lvl="1"/>
            <a:r>
              <a:rPr lang="en-US" sz="3000" dirty="0"/>
              <a:t>Affidavit of financial support (public charge concerns) </a:t>
            </a:r>
          </a:p>
          <a:p>
            <a:pPr lvl="1"/>
            <a:r>
              <a:rPr lang="en-US" sz="3000" dirty="0"/>
              <a:t>No inadmissibility/deportability factors (i.e. unlawful entry)</a:t>
            </a:r>
          </a:p>
          <a:p>
            <a:pPr marL="228600" lvl="1" indent="0">
              <a:buNone/>
            </a:pPr>
            <a:endParaRPr lang="en-US" sz="3000" dirty="0"/>
          </a:p>
          <a:p>
            <a:pPr marL="228600" lvl="1" indent="0">
              <a:buNone/>
            </a:pPr>
            <a:r>
              <a:rPr lang="en-US" sz="2800" b="1" i="1" dirty="0"/>
              <a:t>Is the client married or related to a U.S. citizen or permanent resident? Is their relationship “immediate” or not?</a:t>
            </a:r>
          </a:p>
          <a:p>
            <a:pPr marL="228600" lvl="1" indent="0">
              <a:buNone/>
            </a:pPr>
            <a:r>
              <a:rPr lang="en-US" sz="2800" b="1" i="1" dirty="0"/>
              <a:t>Is the sponsor’s income at least 150% of the Federal Poverty Guidelines? </a:t>
            </a:r>
          </a:p>
          <a:p>
            <a:pPr marL="228600" lvl="1" indent="0">
              <a:buNone/>
            </a:pPr>
            <a:r>
              <a:rPr lang="en-US" sz="2800" b="1" i="1" dirty="0"/>
              <a:t>Was the client inspected by border patrol officers when he or she entered the country?</a:t>
            </a:r>
          </a:p>
          <a:p>
            <a:endParaRPr lang="en-US" dirty="0">
              <a:solidFill>
                <a:srgbClr val="FF0000"/>
              </a:solidFill>
            </a:endParaRPr>
          </a:p>
        </p:txBody>
      </p:sp>
    </p:spTree>
    <p:extLst>
      <p:ext uri="{BB962C8B-B14F-4D97-AF65-F5344CB8AC3E}">
        <p14:creationId xmlns:p14="http://schemas.microsoft.com/office/powerpoint/2010/main" val="87472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0373" y="345856"/>
            <a:ext cx="7729728" cy="1188720"/>
          </a:xfrm>
        </p:spPr>
        <p:txBody>
          <a:bodyPr/>
          <a:lstStyle/>
          <a:p>
            <a:r>
              <a:rPr lang="en-US" b="1" u="sng" dirty="0"/>
              <a:t>VAWA</a:t>
            </a:r>
          </a:p>
        </p:txBody>
      </p:sp>
      <p:sp>
        <p:nvSpPr>
          <p:cNvPr id="3" name="Content Placeholder 2"/>
          <p:cNvSpPr>
            <a:spLocks noGrp="1"/>
          </p:cNvSpPr>
          <p:nvPr>
            <p:ph idx="1"/>
          </p:nvPr>
        </p:nvSpPr>
        <p:spPr>
          <a:xfrm>
            <a:off x="318500" y="1720312"/>
            <a:ext cx="11367222" cy="4916794"/>
          </a:xfrm>
        </p:spPr>
        <p:txBody>
          <a:bodyPr>
            <a:normAutofit fontScale="92500" lnSpcReduction="10000"/>
          </a:bodyPr>
          <a:lstStyle/>
          <a:p>
            <a:pPr marL="457200" lvl="2" indent="0">
              <a:buNone/>
            </a:pPr>
            <a:r>
              <a:rPr lang="en-US" sz="2800" dirty="0">
                <a:effectLst/>
              </a:rPr>
              <a:t>Violence Against Women's Act (VAWA) allows spouses, children under 21, and parents of U.S. citizens and LPRs who have been abused to file an application for a “green card” on their own, without their abuser’s knowledge. </a:t>
            </a:r>
          </a:p>
          <a:p>
            <a:pPr lvl="1"/>
            <a:r>
              <a:rPr lang="en-US" sz="2300" dirty="0"/>
              <a:t>BOTH MALE AND FEMALE SPOUSES CAN BE ELIGIBLE</a:t>
            </a:r>
          </a:p>
          <a:p>
            <a:pPr lvl="2"/>
            <a:r>
              <a:rPr lang="en-US" sz="2300" dirty="0"/>
              <a:t>Married to abuser, or the marriage was terminated by death or a divorce within the 2 years prior to filing VAWA petition</a:t>
            </a:r>
          </a:p>
          <a:p>
            <a:pPr lvl="2"/>
            <a:r>
              <a:rPr lang="en-US" sz="2300" dirty="0"/>
              <a:t>Suffered abuse, battery, extreme cruelty by U.S. citizen or permanent resident spouse.</a:t>
            </a:r>
          </a:p>
          <a:p>
            <a:pPr lvl="2"/>
            <a:r>
              <a:rPr lang="en-US" sz="2300" dirty="0"/>
              <a:t>Entered into the marriage in good faith, not solely for immigration benefits</a:t>
            </a:r>
          </a:p>
          <a:p>
            <a:pPr lvl="2"/>
            <a:r>
              <a:rPr lang="en-US" sz="2300" dirty="0"/>
              <a:t>Resided with spouse</a:t>
            </a:r>
          </a:p>
          <a:p>
            <a:pPr lvl="2"/>
            <a:r>
              <a:rPr lang="en-US" sz="2300" dirty="0"/>
              <a:t>Person of good moral character</a:t>
            </a:r>
          </a:p>
          <a:p>
            <a:pPr marL="457200" lvl="2" indent="0">
              <a:buNone/>
            </a:pPr>
            <a:r>
              <a:rPr lang="en-US" sz="2800" b="1" i="1" dirty="0">
                <a:effectLst/>
              </a:rPr>
              <a:t>“Was the client married to an abusive citizen or ‘green card holder’ who will not petition for his or her immigration status?”</a:t>
            </a:r>
            <a:endParaRPr lang="en-US" sz="2800" b="1" dirty="0">
              <a:effectLst/>
            </a:endParaRPr>
          </a:p>
          <a:p>
            <a:endParaRPr lang="en-US" dirty="0"/>
          </a:p>
        </p:txBody>
      </p:sp>
    </p:spTree>
    <p:extLst>
      <p:ext uri="{BB962C8B-B14F-4D97-AF65-F5344CB8AC3E}">
        <p14:creationId xmlns:p14="http://schemas.microsoft.com/office/powerpoint/2010/main" val="38423882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772" y="447455"/>
            <a:ext cx="7729728" cy="1188720"/>
          </a:xfrm>
        </p:spPr>
        <p:txBody>
          <a:bodyPr>
            <a:normAutofit/>
          </a:bodyPr>
          <a:lstStyle/>
          <a:p>
            <a:r>
              <a:rPr lang="en-US" b="1" u="sng" dirty="0"/>
              <a:t>“Green card” renewal and replacements</a:t>
            </a:r>
          </a:p>
        </p:txBody>
      </p:sp>
      <p:sp>
        <p:nvSpPr>
          <p:cNvPr id="3" name="Content Placeholder 2"/>
          <p:cNvSpPr>
            <a:spLocks noGrp="1"/>
          </p:cNvSpPr>
          <p:nvPr>
            <p:ph idx="1"/>
          </p:nvPr>
        </p:nvSpPr>
        <p:spPr>
          <a:xfrm>
            <a:off x="565079" y="1838036"/>
            <a:ext cx="10695397" cy="4418926"/>
          </a:xfrm>
        </p:spPr>
        <p:txBody>
          <a:bodyPr>
            <a:normAutofit fontScale="70000" lnSpcReduction="20000"/>
          </a:bodyPr>
          <a:lstStyle/>
          <a:p>
            <a:pPr lvl="2"/>
            <a:r>
              <a:rPr lang="en-US" sz="3200" dirty="0">
                <a:effectLst/>
              </a:rPr>
              <a:t>“Green cards” are issued for 10 years (but only 2 years for “conditional permanent residency” for new spouses). Permanent residency status does not end upon the expiration of the card.</a:t>
            </a:r>
          </a:p>
          <a:p>
            <a:pPr lvl="2"/>
            <a:endParaRPr lang="en-US" sz="3200" dirty="0">
              <a:effectLst/>
            </a:endParaRPr>
          </a:p>
          <a:p>
            <a:pPr lvl="2"/>
            <a:r>
              <a:rPr lang="en-US" sz="3200" dirty="0">
                <a:effectLst/>
              </a:rPr>
              <a:t>Renewals and replacement of lost cards are an easy application process, but take up to a year for approval</a:t>
            </a:r>
          </a:p>
          <a:p>
            <a:pPr lvl="2"/>
            <a:endParaRPr lang="en-US" sz="3200" dirty="0">
              <a:effectLst/>
            </a:endParaRPr>
          </a:p>
          <a:p>
            <a:pPr lvl="2"/>
            <a:r>
              <a:rPr lang="en-US" sz="3200" dirty="0">
                <a:effectLst/>
              </a:rPr>
              <a:t>Actual adjustment of status under INA 245 (from a temporary status to permanent residency) is more complicated and requires careful assessment by an </a:t>
            </a:r>
            <a:r>
              <a:rPr lang="en-US" sz="3200" dirty="0"/>
              <a:t>experienced immigration attorney</a:t>
            </a:r>
            <a:endParaRPr lang="en-US" sz="3200" dirty="0">
              <a:effectLst/>
            </a:endParaRPr>
          </a:p>
          <a:p>
            <a:pPr marL="457200" lvl="2" indent="0">
              <a:buNone/>
            </a:pPr>
            <a:endParaRPr lang="en-US" sz="3200" dirty="0"/>
          </a:p>
          <a:p>
            <a:pPr marL="457200" lvl="2" indent="0">
              <a:buNone/>
            </a:pPr>
            <a:r>
              <a:rPr lang="en-US" sz="3200" b="1" i="1" dirty="0">
                <a:effectLst/>
              </a:rPr>
              <a:t>“Does the client already have (or lost) a 10-year “green card”?</a:t>
            </a:r>
          </a:p>
          <a:p>
            <a:endParaRPr lang="en-US" dirty="0"/>
          </a:p>
        </p:txBody>
      </p:sp>
    </p:spTree>
    <p:extLst>
      <p:ext uri="{BB962C8B-B14F-4D97-AF65-F5344CB8AC3E}">
        <p14:creationId xmlns:p14="http://schemas.microsoft.com/office/powerpoint/2010/main" val="39915561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9882" y="1005790"/>
            <a:ext cx="9246743" cy="1188720"/>
          </a:xfrm>
        </p:spPr>
        <p:txBody>
          <a:bodyPr/>
          <a:lstStyle/>
          <a:p>
            <a:r>
              <a:rPr lang="en-US" b="1" u="sng" dirty="0"/>
              <a:t>Removal of conditions on </a:t>
            </a:r>
            <a:br>
              <a:rPr lang="en-US" b="1" u="sng" dirty="0"/>
            </a:br>
            <a:r>
              <a:rPr lang="en-US" b="1" u="sng" dirty="0"/>
              <a:t>“green cards”</a:t>
            </a:r>
          </a:p>
        </p:txBody>
      </p:sp>
      <p:sp>
        <p:nvSpPr>
          <p:cNvPr id="3" name="Content Placeholder 2"/>
          <p:cNvSpPr>
            <a:spLocks noGrp="1"/>
          </p:cNvSpPr>
          <p:nvPr>
            <p:ph idx="1"/>
          </p:nvPr>
        </p:nvSpPr>
        <p:spPr>
          <a:xfrm>
            <a:off x="1318517" y="2679140"/>
            <a:ext cx="9147425" cy="3701111"/>
          </a:xfrm>
        </p:spPr>
        <p:txBody>
          <a:bodyPr>
            <a:normAutofit fontScale="85000" lnSpcReduction="10000"/>
          </a:bodyPr>
          <a:lstStyle/>
          <a:p>
            <a:pPr marL="228600" lvl="1" indent="0">
              <a:buNone/>
            </a:pPr>
            <a:r>
              <a:rPr lang="en-US" sz="2000" dirty="0"/>
              <a:t>“Conditional Permanent Residents” may apply to remove conditions if they are:</a:t>
            </a:r>
          </a:p>
          <a:p>
            <a:pPr lvl="1"/>
            <a:r>
              <a:rPr lang="en-US" sz="2000" dirty="0"/>
              <a:t>still married to the same U.S. citizen or permanent resident after 2 years; </a:t>
            </a:r>
          </a:p>
          <a:p>
            <a:pPr lvl="1"/>
            <a:r>
              <a:rPr lang="en-US" sz="2000" dirty="0"/>
              <a:t>a child and, for a valid reason, cannot be included in your parents’ application;</a:t>
            </a:r>
          </a:p>
          <a:p>
            <a:pPr lvl="1"/>
            <a:r>
              <a:rPr lang="en-US" sz="2000" dirty="0"/>
              <a:t>a widow or widower who entered into marriage in good faith;</a:t>
            </a:r>
          </a:p>
          <a:p>
            <a:pPr lvl="1"/>
            <a:r>
              <a:rPr lang="en-US" sz="2000" dirty="0"/>
              <a:t>entered into a marriage in good faith, but the marriage ended through divorce or annulment; or</a:t>
            </a:r>
          </a:p>
          <a:p>
            <a:pPr lvl="1"/>
            <a:r>
              <a:rPr lang="en-US" sz="2000" dirty="0"/>
              <a:t>entered into a marriage in good faith, but were abused or subjected to extreme hardship by their spouse.</a:t>
            </a:r>
          </a:p>
          <a:p>
            <a:pPr marL="0" lvl="2" indent="0">
              <a:buNone/>
            </a:pPr>
            <a:endParaRPr lang="en-US" sz="2800" i="1" dirty="0"/>
          </a:p>
          <a:p>
            <a:pPr marL="0" lvl="2" indent="0">
              <a:buNone/>
            </a:pPr>
            <a:r>
              <a:rPr lang="en-US" sz="2800" b="1" i="1" dirty="0"/>
              <a:t>“Does the client have a two-year ‘green card’? What is their relationship with the petitioning family member?” </a:t>
            </a:r>
            <a:endParaRPr lang="en-US" b="1" dirty="0"/>
          </a:p>
        </p:txBody>
      </p:sp>
    </p:spTree>
    <p:extLst>
      <p:ext uri="{BB962C8B-B14F-4D97-AF65-F5344CB8AC3E}">
        <p14:creationId xmlns:p14="http://schemas.microsoft.com/office/powerpoint/2010/main" val="11722362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267856"/>
            <a:ext cx="10353762" cy="895926"/>
          </a:xfrm>
        </p:spPr>
        <p:txBody>
          <a:bodyPr/>
          <a:lstStyle/>
          <a:p>
            <a:r>
              <a:rPr lang="en-US" b="1" u="sng" dirty="0"/>
              <a:t>U visas</a:t>
            </a:r>
          </a:p>
        </p:txBody>
      </p:sp>
      <p:sp>
        <p:nvSpPr>
          <p:cNvPr id="3" name="Content Placeholder 2"/>
          <p:cNvSpPr>
            <a:spLocks noGrp="1"/>
          </p:cNvSpPr>
          <p:nvPr>
            <p:ph idx="1"/>
          </p:nvPr>
        </p:nvSpPr>
        <p:spPr>
          <a:xfrm>
            <a:off x="647272" y="1385455"/>
            <a:ext cx="10993348" cy="5148909"/>
          </a:xfrm>
        </p:spPr>
        <p:txBody>
          <a:bodyPr>
            <a:normAutofit fontScale="55000" lnSpcReduction="20000"/>
          </a:bodyPr>
          <a:lstStyle/>
          <a:p>
            <a:r>
              <a:rPr lang="en-US" sz="3000" dirty="0">
                <a:effectLst/>
              </a:rPr>
              <a:t>Created by </a:t>
            </a:r>
            <a:r>
              <a:rPr lang="en-US" sz="3000" dirty="0"/>
              <a:t>Congress under </a:t>
            </a:r>
            <a:r>
              <a:rPr lang="en-US" sz="3000" dirty="0">
                <a:effectLst/>
              </a:rPr>
              <a:t>the Victims of Trafficking and Violence Protection Act of 2000</a:t>
            </a:r>
          </a:p>
          <a:p>
            <a:r>
              <a:rPr lang="en-US" sz="3000" dirty="0">
                <a:effectLst/>
              </a:rPr>
              <a:t>Applicant must:</a:t>
            </a:r>
          </a:p>
          <a:p>
            <a:pPr lvl="1"/>
            <a:r>
              <a:rPr lang="en-US" sz="3000" dirty="0">
                <a:effectLst/>
              </a:rPr>
              <a:t> have been a victim of certain crimes:  A</a:t>
            </a:r>
            <a:r>
              <a:rPr lang="en-US" sz="3200" dirty="0"/>
              <a:t>bduction, Abusive Sexual Contact, Blackmail, Domestic Violence, Extortion, False Imprisonment, Female Genital Mutilation, Felonious Assault, Fraud in Foreign Labor Contracting, Hostage, Incest, Involuntary Servitude, Kidnapping, Manslaughter, Murder, Obstruction of Justice, Peonage, Perjury, Prostitution, Rape, Sexual Assault, Sexual Exploitation, Slave Trade, Stalking, Torture, Trafficking, Witness Tampering, Unlawful Criminal Restraint, Other Related Crimes</a:t>
            </a:r>
          </a:p>
          <a:p>
            <a:pPr lvl="2"/>
            <a:r>
              <a:rPr lang="en-US" sz="3200" dirty="0"/>
              <a:t>Also including attempt, conspiracy, or solicitation to commit any of the above and other related crimes </a:t>
            </a:r>
          </a:p>
          <a:p>
            <a:pPr lvl="2"/>
            <a:r>
              <a:rPr lang="en-US" sz="3200" dirty="0"/>
              <a:t>Crime occurred in the United States or violated U.S. laws.</a:t>
            </a:r>
          </a:p>
          <a:p>
            <a:pPr lvl="1"/>
            <a:r>
              <a:rPr lang="en-US" sz="3000" dirty="0">
                <a:effectLst/>
              </a:rPr>
              <a:t>Shown helpfulness to law enforcement in the reporting, investigation, and prosecution of this crime </a:t>
            </a:r>
            <a:r>
              <a:rPr lang="en-US" sz="3200" dirty="0"/>
              <a:t>(if under the age of 16 or unable to provide information due to a disability, a parent, guardian, or next friend may possess the information about the crime on client’s behalf).</a:t>
            </a:r>
          </a:p>
          <a:p>
            <a:pPr lvl="1"/>
            <a:r>
              <a:rPr lang="en-US" sz="3200" dirty="0"/>
              <a:t>Suffered substantial physical or mental abuse </a:t>
            </a:r>
          </a:p>
          <a:p>
            <a:pPr lvl="1"/>
            <a:r>
              <a:rPr lang="en-US" sz="3000" dirty="0">
                <a:effectLst/>
              </a:rPr>
              <a:t>obtain a certification from law enforcement regarding helpfulness</a:t>
            </a:r>
          </a:p>
          <a:p>
            <a:pPr lvl="1"/>
            <a:r>
              <a:rPr lang="en-US" sz="3000" dirty="0">
                <a:effectLst/>
              </a:rPr>
              <a:t>demonstrate that he/she would experience extreme hardship if forced to return to their home country</a:t>
            </a:r>
          </a:p>
          <a:p>
            <a:pPr marL="36900" lvl="2" indent="0">
              <a:buNone/>
            </a:pPr>
            <a:r>
              <a:rPr lang="en-US" sz="3000" b="1" i="1" dirty="0">
                <a:effectLst/>
              </a:rPr>
              <a:t>“Was </a:t>
            </a:r>
            <a:r>
              <a:rPr lang="en-US" sz="3000" b="1" i="1" dirty="0"/>
              <a:t>the client a</a:t>
            </a:r>
            <a:r>
              <a:rPr lang="en-US" sz="3000" b="1" i="1" dirty="0">
                <a:effectLst/>
              </a:rPr>
              <a:t> victim of a crime? Did he or she report it to the police or follow up with law enforcement?”</a:t>
            </a:r>
            <a:endParaRPr lang="en-US" sz="3000" b="1" dirty="0">
              <a:effectLst/>
            </a:endParaRPr>
          </a:p>
          <a:p>
            <a:endParaRPr lang="en-US" dirty="0"/>
          </a:p>
        </p:txBody>
      </p:sp>
    </p:spTree>
    <p:extLst>
      <p:ext uri="{BB962C8B-B14F-4D97-AF65-F5344CB8AC3E}">
        <p14:creationId xmlns:p14="http://schemas.microsoft.com/office/powerpoint/2010/main" val="14590293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 visa</a:t>
            </a:r>
          </a:p>
        </p:txBody>
      </p:sp>
      <p:sp>
        <p:nvSpPr>
          <p:cNvPr id="3" name="Content Placeholder 2"/>
          <p:cNvSpPr>
            <a:spLocks noGrp="1"/>
          </p:cNvSpPr>
          <p:nvPr>
            <p:ph idx="1"/>
          </p:nvPr>
        </p:nvSpPr>
        <p:spPr>
          <a:xfrm>
            <a:off x="1078787" y="2638044"/>
            <a:ext cx="10243334" cy="3101983"/>
          </a:xfrm>
        </p:spPr>
        <p:txBody>
          <a:bodyPr>
            <a:normAutofit fontScale="85000" lnSpcReduction="20000"/>
          </a:bodyPr>
          <a:lstStyle/>
          <a:p>
            <a:pPr marL="0" indent="0">
              <a:buNone/>
            </a:pPr>
            <a:r>
              <a:rPr lang="en-US" sz="3600" dirty="0">
                <a:effectLst/>
              </a:rPr>
              <a:t>Applicant must have been forced or fraudulently persuaded into slavery or a job with unfair labor practices. (i.e. domestic servitude, prostitution, debt bondage, etc.)</a:t>
            </a:r>
          </a:p>
          <a:p>
            <a:pPr lvl="2"/>
            <a:endParaRPr lang="en-US" sz="3200" b="1" dirty="0">
              <a:effectLst/>
            </a:endParaRPr>
          </a:p>
          <a:p>
            <a:pPr marL="0" indent="0">
              <a:buNone/>
            </a:pPr>
            <a:r>
              <a:rPr lang="en-US" sz="3600" b="1" i="1" dirty="0">
                <a:effectLst/>
              </a:rPr>
              <a:t>“Was the client a victim of sex trafficking, unpaid labor, or debt bondage? Did he or she enter the United States with the help or encouragement of their traffickers?”</a:t>
            </a:r>
            <a:endParaRPr lang="en-US" sz="3600" b="1" dirty="0">
              <a:effectLst/>
            </a:endParaRPr>
          </a:p>
          <a:p>
            <a:endParaRPr lang="en-US" dirty="0"/>
          </a:p>
        </p:txBody>
      </p:sp>
    </p:spTree>
    <p:extLst>
      <p:ext uri="{BB962C8B-B14F-4D97-AF65-F5344CB8AC3E}">
        <p14:creationId xmlns:p14="http://schemas.microsoft.com/office/powerpoint/2010/main" val="2410907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8626" y="428982"/>
            <a:ext cx="7729728" cy="947236"/>
          </a:xfrm>
        </p:spPr>
        <p:txBody>
          <a:bodyPr/>
          <a:lstStyle/>
          <a:p>
            <a:r>
              <a:rPr lang="en-US" b="1" u="sng" dirty="0"/>
              <a:t>Quick outline:</a:t>
            </a:r>
          </a:p>
        </p:txBody>
      </p:sp>
      <p:sp>
        <p:nvSpPr>
          <p:cNvPr id="3" name="Content Placeholder 2"/>
          <p:cNvSpPr>
            <a:spLocks noGrp="1"/>
          </p:cNvSpPr>
          <p:nvPr>
            <p:ph idx="1"/>
          </p:nvPr>
        </p:nvSpPr>
        <p:spPr>
          <a:xfrm>
            <a:off x="1069848" y="1764146"/>
            <a:ext cx="9964597" cy="3845544"/>
          </a:xfrm>
        </p:spPr>
        <p:txBody>
          <a:bodyPr>
            <a:normAutofit fontScale="92500" lnSpcReduction="20000"/>
          </a:bodyPr>
          <a:lstStyle/>
          <a:p>
            <a:pPr marL="551250" lvl="0" indent="-514350">
              <a:buFont typeface="+mj-lt"/>
              <a:buAutoNum type="arabicPeriod"/>
            </a:pPr>
            <a:r>
              <a:rPr lang="en-US" sz="3600" b="1" dirty="0">
                <a:effectLst/>
              </a:rPr>
              <a:t>Family law relief  (state law)</a:t>
            </a:r>
          </a:p>
          <a:p>
            <a:pPr marL="551250" lvl="0" indent="-514350">
              <a:buFont typeface="+mj-lt"/>
              <a:buAutoNum type="arabicPeriod"/>
            </a:pPr>
            <a:endParaRPr lang="en-US" sz="3600" b="1" dirty="0"/>
          </a:p>
          <a:p>
            <a:pPr marL="551250" lvl="0" indent="-514350">
              <a:buFont typeface="+mj-lt"/>
              <a:buAutoNum type="arabicPeriod"/>
            </a:pPr>
            <a:r>
              <a:rPr lang="en-US" sz="3600" b="1" dirty="0">
                <a:effectLst/>
              </a:rPr>
              <a:t>Domestic violence</a:t>
            </a:r>
          </a:p>
          <a:p>
            <a:pPr marL="551250" lvl="0" indent="-514350">
              <a:buFont typeface="+mj-lt"/>
              <a:buAutoNum type="arabicPeriod"/>
            </a:pPr>
            <a:endParaRPr lang="en-US" sz="3600" dirty="0">
              <a:effectLst/>
            </a:endParaRPr>
          </a:p>
          <a:p>
            <a:pPr marL="551250" lvl="0" indent="-514350">
              <a:buFont typeface="+mj-lt"/>
              <a:buAutoNum type="arabicPeriod"/>
            </a:pPr>
            <a:r>
              <a:rPr lang="en-US" sz="3600" b="1" dirty="0">
                <a:effectLst/>
              </a:rPr>
              <a:t>U.S. immigration relief (federal law)</a:t>
            </a:r>
          </a:p>
          <a:p>
            <a:pPr marL="551250" lvl="0" indent="-514350">
              <a:buFont typeface="+mj-lt"/>
              <a:buAutoNum type="arabicPeriod"/>
            </a:pPr>
            <a:endParaRPr lang="en-US" sz="3600" dirty="0">
              <a:effectLst/>
            </a:endParaRPr>
          </a:p>
          <a:p>
            <a:pPr marL="551250" lvl="0" indent="-514350">
              <a:buFont typeface="+mj-lt"/>
              <a:buAutoNum type="arabicPeriod"/>
            </a:pPr>
            <a:r>
              <a:rPr lang="en-US" sz="3600" b="1" dirty="0">
                <a:effectLst/>
              </a:rPr>
              <a:t>Case studies</a:t>
            </a:r>
            <a:endParaRPr lang="en-US" sz="3600" dirty="0"/>
          </a:p>
        </p:txBody>
      </p:sp>
    </p:spTree>
    <p:extLst>
      <p:ext uri="{BB962C8B-B14F-4D97-AF65-F5344CB8AC3E}">
        <p14:creationId xmlns:p14="http://schemas.microsoft.com/office/powerpoint/2010/main" val="17054630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263472"/>
            <a:ext cx="10353762" cy="1007390"/>
          </a:xfrm>
        </p:spPr>
        <p:txBody>
          <a:bodyPr/>
          <a:lstStyle/>
          <a:p>
            <a:r>
              <a:rPr lang="en-US" b="1" u="sng" dirty="0"/>
              <a:t>ASYLUM</a:t>
            </a:r>
          </a:p>
        </p:txBody>
      </p:sp>
      <p:sp>
        <p:nvSpPr>
          <p:cNvPr id="3" name="Content Placeholder 2"/>
          <p:cNvSpPr>
            <a:spLocks noGrp="1"/>
          </p:cNvSpPr>
          <p:nvPr>
            <p:ph idx="1"/>
          </p:nvPr>
        </p:nvSpPr>
        <p:spPr>
          <a:xfrm>
            <a:off x="371958" y="1551709"/>
            <a:ext cx="11313763" cy="5097064"/>
          </a:xfrm>
        </p:spPr>
        <p:txBody>
          <a:bodyPr numCol="2">
            <a:noAutofit/>
          </a:bodyPr>
          <a:lstStyle/>
          <a:p>
            <a:r>
              <a:rPr lang="en-US" sz="2800" b="1" i="1" dirty="0"/>
              <a:t>INA 101(a)(42)</a:t>
            </a:r>
            <a:r>
              <a:rPr lang="en-US" sz="2800" dirty="0"/>
              <a:t>: Permission </a:t>
            </a:r>
            <a:r>
              <a:rPr lang="en-US" sz="2800" dirty="0">
                <a:effectLst/>
              </a:rPr>
              <a:t>to stay in the U.S. because you have suffered or are likely to suffer persecution in your home country due to your: </a:t>
            </a:r>
          </a:p>
          <a:p>
            <a:pPr lvl="1"/>
            <a:r>
              <a:rPr lang="en-US" sz="2800" dirty="0">
                <a:effectLst/>
              </a:rPr>
              <a:t>Race</a:t>
            </a:r>
          </a:p>
          <a:p>
            <a:pPr lvl="1"/>
            <a:r>
              <a:rPr lang="en-US" sz="2800" dirty="0">
                <a:effectLst/>
              </a:rPr>
              <a:t>Religion</a:t>
            </a:r>
          </a:p>
          <a:p>
            <a:pPr lvl="1"/>
            <a:r>
              <a:rPr lang="en-US" sz="2800" dirty="0">
                <a:effectLst/>
              </a:rPr>
              <a:t>Nationality</a:t>
            </a:r>
          </a:p>
          <a:p>
            <a:pPr lvl="1"/>
            <a:r>
              <a:rPr lang="en-US" sz="2800" dirty="0">
                <a:effectLst/>
              </a:rPr>
              <a:t>Membership in a particular social group</a:t>
            </a:r>
          </a:p>
          <a:p>
            <a:pPr lvl="1"/>
            <a:r>
              <a:rPr lang="en-US" sz="2800" dirty="0">
                <a:effectLst/>
              </a:rPr>
              <a:t>Political opinion</a:t>
            </a:r>
          </a:p>
          <a:p>
            <a:pPr lvl="2"/>
            <a:r>
              <a:rPr lang="en-US" sz="2400" u="sng" dirty="0">
                <a:effectLst/>
              </a:rPr>
              <a:t>ONE  YEAR DEADLINE!</a:t>
            </a:r>
          </a:p>
          <a:p>
            <a:pPr lvl="2"/>
            <a:endParaRPr lang="en-US" sz="2400" u="sng" dirty="0">
              <a:effectLst/>
            </a:endParaRPr>
          </a:p>
          <a:p>
            <a:pPr lvl="2"/>
            <a:r>
              <a:rPr lang="en-US" sz="2400" dirty="0">
                <a:effectLst/>
              </a:rPr>
              <a:t>Warning against frivolous asylum claims</a:t>
            </a:r>
          </a:p>
          <a:p>
            <a:pPr lvl="2"/>
            <a:endParaRPr lang="en-US" sz="2400" dirty="0">
              <a:effectLst/>
            </a:endParaRPr>
          </a:p>
          <a:p>
            <a:pPr lvl="2"/>
            <a:r>
              <a:rPr lang="en-US" sz="2400" i="1" dirty="0">
                <a:effectLst/>
              </a:rPr>
              <a:t> “Did client come here less than a year ago, and did he or she suffer physical harm or persecution in their home country?”</a:t>
            </a:r>
            <a:endParaRPr lang="en-US" sz="2400" dirty="0">
              <a:effectLst/>
            </a:endParaRPr>
          </a:p>
          <a:p>
            <a:endParaRPr lang="en-US" sz="2400" dirty="0"/>
          </a:p>
        </p:txBody>
      </p:sp>
    </p:spTree>
    <p:extLst>
      <p:ext uri="{BB962C8B-B14F-4D97-AF65-F5344CB8AC3E}">
        <p14:creationId xmlns:p14="http://schemas.microsoft.com/office/powerpoint/2010/main" val="3939340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7600" y="715310"/>
            <a:ext cx="9753600" cy="1188720"/>
          </a:xfrm>
        </p:spPr>
        <p:txBody>
          <a:bodyPr/>
          <a:lstStyle/>
          <a:p>
            <a:r>
              <a:rPr lang="en-US" b="1" u="sng" dirty="0"/>
              <a:t>Special immigrant juvenile status (</a:t>
            </a:r>
            <a:r>
              <a:rPr lang="en-US" b="1" u="sng" dirty="0" err="1"/>
              <a:t>sijs</a:t>
            </a:r>
            <a:r>
              <a:rPr lang="en-US" b="1" u="sng" dirty="0"/>
              <a:t>)</a:t>
            </a:r>
          </a:p>
        </p:txBody>
      </p:sp>
      <p:sp>
        <p:nvSpPr>
          <p:cNvPr id="3" name="Content Placeholder 2"/>
          <p:cNvSpPr>
            <a:spLocks noGrp="1"/>
          </p:cNvSpPr>
          <p:nvPr>
            <p:ph sz="half" idx="1"/>
          </p:nvPr>
        </p:nvSpPr>
        <p:spPr>
          <a:xfrm>
            <a:off x="387927" y="2235199"/>
            <a:ext cx="11471564" cy="4341092"/>
          </a:xfrm>
        </p:spPr>
        <p:txBody>
          <a:bodyPr>
            <a:normAutofit fontScale="92500" lnSpcReduction="20000"/>
          </a:bodyPr>
          <a:lstStyle/>
          <a:p>
            <a:r>
              <a:rPr lang="en-US" sz="2400" dirty="0"/>
              <a:t>Protective status for children based on parental abandonment or mistreatment </a:t>
            </a:r>
          </a:p>
          <a:p>
            <a:r>
              <a:rPr lang="en-US" sz="2400" dirty="0"/>
              <a:t>Requires factual findings from a court (parenting plan, dependency, etc.) to establish eligibility:  </a:t>
            </a:r>
          </a:p>
          <a:p>
            <a:pPr lvl="1"/>
            <a:r>
              <a:rPr lang="en-US" sz="2400" dirty="0"/>
              <a:t>Under 21 and unmarried</a:t>
            </a:r>
          </a:p>
          <a:p>
            <a:pPr lvl="1"/>
            <a:r>
              <a:rPr lang="en-US" sz="2400" dirty="0"/>
              <a:t>Dependent on “juvenile court” OR placed in custody of individual/entity </a:t>
            </a:r>
          </a:p>
          <a:p>
            <a:pPr lvl="1"/>
            <a:r>
              <a:rPr lang="en-US" sz="2400" dirty="0"/>
              <a:t>Reunification with one or both parents not viable due to abuse, neglect, abandonment OR similar basis</a:t>
            </a:r>
          </a:p>
          <a:p>
            <a:pPr lvl="1"/>
            <a:r>
              <a:rPr lang="en-US" sz="2400" dirty="0"/>
              <a:t>Not in best interest to return to home country</a:t>
            </a:r>
          </a:p>
          <a:p>
            <a:r>
              <a:rPr lang="en-US" sz="2400" dirty="0"/>
              <a:t>Approval enables child to immediately apply for a “green card” (LPR status) – usually fastest route </a:t>
            </a:r>
          </a:p>
          <a:p>
            <a:r>
              <a:rPr lang="en-US" sz="2400" dirty="0"/>
              <a:t>Eliminates the child’s ability to petition for parent(s) to gain lawful status </a:t>
            </a:r>
          </a:p>
          <a:p>
            <a:pPr marL="0" lvl="2" indent="0">
              <a:buNone/>
            </a:pPr>
            <a:endParaRPr lang="en-US" sz="2800" i="1" dirty="0"/>
          </a:p>
          <a:p>
            <a:pPr marL="0" lvl="2" indent="0">
              <a:buNone/>
            </a:pPr>
            <a:r>
              <a:rPr lang="en-US" sz="2800" b="1" i="1" dirty="0"/>
              <a:t>“Is the client an undocumented child in need of a family law court order?”</a:t>
            </a:r>
          </a:p>
          <a:p>
            <a:pPr marL="0" indent="0">
              <a:buNone/>
            </a:pPr>
            <a:endParaRPr lang="en-US" sz="2000" dirty="0"/>
          </a:p>
          <a:p>
            <a:endParaRPr lang="en-US" dirty="0"/>
          </a:p>
        </p:txBody>
      </p:sp>
    </p:spTree>
    <p:extLst>
      <p:ext uri="{BB962C8B-B14F-4D97-AF65-F5344CB8AC3E}">
        <p14:creationId xmlns:p14="http://schemas.microsoft.com/office/powerpoint/2010/main" val="23294029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1900" y="392037"/>
            <a:ext cx="7729728" cy="1188720"/>
          </a:xfrm>
        </p:spPr>
        <p:txBody>
          <a:bodyPr>
            <a:normAutofit/>
          </a:bodyPr>
          <a:lstStyle/>
          <a:p>
            <a:r>
              <a:rPr lang="en-US" b="1" u="sng" dirty="0"/>
              <a:t>Deferred Action for Childhood Arrivals (DACA)</a:t>
            </a:r>
          </a:p>
        </p:txBody>
      </p:sp>
      <p:sp>
        <p:nvSpPr>
          <p:cNvPr id="3" name="Content Placeholder 2"/>
          <p:cNvSpPr>
            <a:spLocks noGrp="1"/>
          </p:cNvSpPr>
          <p:nvPr>
            <p:ph sz="half" idx="1"/>
          </p:nvPr>
        </p:nvSpPr>
        <p:spPr>
          <a:xfrm>
            <a:off x="449451" y="1732448"/>
            <a:ext cx="5524841" cy="4745843"/>
          </a:xfrm>
        </p:spPr>
        <p:txBody>
          <a:bodyPr>
            <a:normAutofit fontScale="92500" lnSpcReduction="10000"/>
          </a:bodyPr>
          <a:lstStyle/>
          <a:p>
            <a:pPr marL="36900" indent="0">
              <a:buNone/>
            </a:pPr>
            <a:r>
              <a:rPr lang="en-US" b="1" u="sng" dirty="0">
                <a:effectLst/>
              </a:rPr>
              <a:t>CREATION:</a:t>
            </a:r>
          </a:p>
          <a:p>
            <a:r>
              <a:rPr lang="en-US" sz="2200" dirty="0">
                <a:effectLst/>
              </a:rPr>
              <a:t>On June 15, 2012, President Obama announced that those who came to the USA as children may request </a:t>
            </a:r>
            <a:r>
              <a:rPr lang="en-US" sz="2200" i="1" u="sng" dirty="0">
                <a:effectLst/>
              </a:rPr>
              <a:t>deferred action for a period of two years</a:t>
            </a:r>
            <a:r>
              <a:rPr lang="en-US" sz="2200" dirty="0">
                <a:effectLst/>
              </a:rPr>
              <a:t> as well as permission to work legally. </a:t>
            </a:r>
          </a:p>
          <a:p>
            <a:endParaRPr lang="en-US" sz="2200" dirty="0">
              <a:effectLst/>
            </a:endParaRPr>
          </a:p>
          <a:p>
            <a:r>
              <a:rPr lang="en-US" sz="2200" dirty="0">
                <a:effectLst/>
              </a:rPr>
              <a:t>Protection from deportation as an act of prosecutorial discretion - NO PATHWAY TO A “GREENCARD” AND CITIZENSHIP</a:t>
            </a:r>
          </a:p>
          <a:p>
            <a:endParaRPr lang="en-US" sz="2200" dirty="0">
              <a:effectLst/>
            </a:endParaRPr>
          </a:p>
          <a:p>
            <a:r>
              <a:rPr lang="en-US" sz="2200" dirty="0">
                <a:effectLst/>
              </a:rPr>
              <a:t>Nearly 800,000 people were granted DACA over more than 5 years</a:t>
            </a:r>
          </a:p>
          <a:p>
            <a:endParaRPr lang="en-US" dirty="0"/>
          </a:p>
        </p:txBody>
      </p:sp>
      <p:sp>
        <p:nvSpPr>
          <p:cNvPr id="4" name="Content Placeholder 3"/>
          <p:cNvSpPr>
            <a:spLocks noGrp="1"/>
          </p:cNvSpPr>
          <p:nvPr>
            <p:ph sz="half" idx="2"/>
          </p:nvPr>
        </p:nvSpPr>
        <p:spPr>
          <a:xfrm>
            <a:off x="6202892" y="1732449"/>
            <a:ext cx="5498328" cy="4843842"/>
          </a:xfrm>
        </p:spPr>
        <p:txBody>
          <a:bodyPr>
            <a:normAutofit fontScale="92500" lnSpcReduction="10000"/>
          </a:bodyPr>
          <a:lstStyle/>
          <a:p>
            <a:pPr marL="36900" lvl="2" indent="0">
              <a:buNone/>
            </a:pPr>
            <a:r>
              <a:rPr lang="en-US" sz="2000" b="1" u="sng" dirty="0">
                <a:effectLst/>
              </a:rPr>
              <a:t>TERMINATION(?):</a:t>
            </a:r>
          </a:p>
          <a:p>
            <a:pPr marL="379800" lvl="2" indent="-342900"/>
            <a:r>
              <a:rPr lang="en-US" sz="2000" dirty="0">
                <a:effectLst/>
              </a:rPr>
              <a:t>Suspected that DACA would be discontinued after Jan. 20, 2017 (Presidential inauguration) </a:t>
            </a:r>
          </a:p>
          <a:p>
            <a:pPr marL="379800" lvl="2" indent="-342900"/>
            <a:endParaRPr lang="en-US" sz="2000" dirty="0">
              <a:effectLst/>
            </a:endParaRPr>
          </a:p>
          <a:p>
            <a:pPr marL="342900" lvl="2" indent="-306000"/>
            <a:r>
              <a:rPr lang="en-US" sz="2000" dirty="0">
                <a:effectLst/>
              </a:rPr>
              <a:t>Former Attorney General Jeff Sessions’ announcement on September 5, 2017 – Attempted termination (and the beginning of much litigation) </a:t>
            </a:r>
          </a:p>
          <a:p>
            <a:pPr marL="342900" lvl="2" indent="-306000"/>
            <a:endParaRPr lang="en-US" sz="2000" dirty="0">
              <a:effectLst/>
            </a:endParaRPr>
          </a:p>
          <a:p>
            <a:pPr marL="342900" lvl="2" indent="-306000"/>
            <a:r>
              <a:rPr lang="en-US" sz="2000" dirty="0"/>
              <a:t>SCOTUS decision on June 18, 2020: </a:t>
            </a:r>
            <a:r>
              <a:rPr lang="en-US" sz="2000" dirty="0">
                <a:hlinkClick r:id="rId2"/>
              </a:rPr>
              <a:t>https://www.supremecourt.gov/opinions/19pdf/18-587_5ifl.pdf</a:t>
            </a:r>
            <a:r>
              <a:rPr lang="en-US" sz="2000" dirty="0"/>
              <a:t> </a:t>
            </a:r>
          </a:p>
          <a:p>
            <a:pPr marL="342900" lvl="2" indent="-306000"/>
            <a:endParaRPr lang="en-US" sz="2000" dirty="0">
              <a:effectLst/>
            </a:endParaRPr>
          </a:p>
          <a:p>
            <a:pPr marL="342900" lvl="2" indent="-306000"/>
            <a:r>
              <a:rPr lang="en-US" sz="2000" dirty="0"/>
              <a:t>Acting Secretary of Homeland Security Chad Wolf’s July 28, 2020 memorandum on DACA</a:t>
            </a:r>
            <a:endParaRPr lang="en-US" dirty="0"/>
          </a:p>
        </p:txBody>
      </p:sp>
    </p:spTree>
    <p:extLst>
      <p:ext uri="{BB962C8B-B14F-4D97-AF65-F5344CB8AC3E}">
        <p14:creationId xmlns:p14="http://schemas.microsoft.com/office/powerpoint/2010/main" val="21499326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2663" y="318146"/>
            <a:ext cx="7729728" cy="1188720"/>
          </a:xfrm>
        </p:spPr>
        <p:txBody>
          <a:bodyPr>
            <a:normAutofit/>
          </a:bodyPr>
          <a:lstStyle/>
          <a:p>
            <a:r>
              <a:rPr lang="en-US" b="1" u="sng" dirty="0"/>
              <a:t>Employment authorization (“Work Permits”)</a:t>
            </a:r>
          </a:p>
        </p:txBody>
      </p:sp>
      <p:sp>
        <p:nvSpPr>
          <p:cNvPr id="3" name="Content Placeholder 2"/>
          <p:cNvSpPr>
            <a:spLocks noGrp="1"/>
          </p:cNvSpPr>
          <p:nvPr>
            <p:ph idx="1"/>
          </p:nvPr>
        </p:nvSpPr>
        <p:spPr>
          <a:xfrm>
            <a:off x="511444" y="1791855"/>
            <a:ext cx="10756113" cy="4732931"/>
          </a:xfrm>
        </p:spPr>
        <p:txBody>
          <a:bodyPr>
            <a:normAutofit fontScale="77500" lnSpcReduction="20000"/>
          </a:bodyPr>
          <a:lstStyle/>
          <a:p>
            <a:pPr lvl="2"/>
            <a:r>
              <a:rPr lang="en-US" sz="3600" dirty="0">
                <a:effectLst/>
              </a:rPr>
              <a:t>Different than “green cards” – </a:t>
            </a:r>
            <a:r>
              <a:rPr lang="en-US" sz="3600" u="sng" dirty="0">
                <a:effectLst/>
              </a:rPr>
              <a:t>they do not reflect permanent residency</a:t>
            </a:r>
          </a:p>
          <a:p>
            <a:pPr lvl="2"/>
            <a:endParaRPr lang="en-US" sz="3600" dirty="0">
              <a:effectLst/>
            </a:endParaRPr>
          </a:p>
          <a:p>
            <a:pPr lvl="2"/>
            <a:r>
              <a:rPr lang="en-US" sz="3600" dirty="0">
                <a:effectLst/>
              </a:rPr>
              <a:t>Must be “attached” to a form of temporary legal status such as temporary visas, DACA, TPS, pending asylum applications, order of supervision, etc. </a:t>
            </a:r>
          </a:p>
          <a:p>
            <a:pPr lvl="2"/>
            <a:endParaRPr lang="en-US" sz="3600" dirty="0">
              <a:effectLst/>
            </a:endParaRPr>
          </a:p>
          <a:p>
            <a:pPr lvl="2"/>
            <a:r>
              <a:rPr lang="en-US" sz="3600" dirty="0">
                <a:effectLst/>
              </a:rPr>
              <a:t>Usually require renewal every year or two years</a:t>
            </a:r>
          </a:p>
          <a:p>
            <a:pPr lvl="2"/>
            <a:endParaRPr lang="en-US" sz="3600" dirty="0"/>
          </a:p>
          <a:p>
            <a:pPr lvl="2"/>
            <a:r>
              <a:rPr lang="en-US" sz="3600" b="1" i="1" dirty="0">
                <a:effectLst/>
              </a:rPr>
              <a:t>“Does the client have a type of legal immigration status that allows him or her to apply for a work permit?” </a:t>
            </a:r>
          </a:p>
          <a:p>
            <a:endParaRPr lang="en-US" dirty="0"/>
          </a:p>
        </p:txBody>
      </p:sp>
    </p:spTree>
    <p:extLst>
      <p:ext uri="{BB962C8B-B14F-4D97-AF65-F5344CB8AC3E}">
        <p14:creationId xmlns:p14="http://schemas.microsoft.com/office/powerpoint/2010/main" val="22177102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1117600"/>
          </a:xfrm>
        </p:spPr>
        <p:txBody>
          <a:bodyPr>
            <a:normAutofit fontScale="90000"/>
          </a:bodyPr>
          <a:lstStyle/>
          <a:p>
            <a:pPr lvl="0"/>
            <a:r>
              <a:rPr lang="en-US" b="1" dirty="0">
                <a:effectLst/>
              </a:rPr>
              <a:t>What if a client IS </a:t>
            </a:r>
            <a:r>
              <a:rPr lang="en-US" b="1" dirty="0" err="1">
                <a:effectLst/>
              </a:rPr>
              <a:t>NOt</a:t>
            </a:r>
            <a:r>
              <a:rPr lang="en-US" b="1" dirty="0">
                <a:effectLst/>
              </a:rPr>
              <a:t> eligible for </a:t>
            </a:r>
            <a:r>
              <a:rPr lang="en-US" b="1" dirty="0"/>
              <a:t>any immigration </a:t>
            </a:r>
            <a:r>
              <a:rPr lang="en-US" b="1" dirty="0">
                <a:effectLst/>
              </a:rPr>
              <a:t>relief? </a:t>
            </a:r>
            <a:endParaRPr lang="en-US" dirty="0"/>
          </a:p>
        </p:txBody>
      </p:sp>
      <p:sp>
        <p:nvSpPr>
          <p:cNvPr id="3" name="Content Placeholder 2"/>
          <p:cNvSpPr>
            <a:spLocks noGrp="1"/>
          </p:cNvSpPr>
          <p:nvPr>
            <p:ph idx="1"/>
          </p:nvPr>
        </p:nvSpPr>
        <p:spPr>
          <a:xfrm>
            <a:off x="418454" y="1534332"/>
            <a:ext cx="10849103" cy="5217449"/>
          </a:xfrm>
        </p:spPr>
        <p:txBody>
          <a:bodyPr>
            <a:normAutofit fontScale="92500" lnSpcReduction="10000"/>
          </a:bodyPr>
          <a:lstStyle/>
          <a:p>
            <a:pPr lvl="1"/>
            <a:endParaRPr lang="en-US" sz="2000" dirty="0">
              <a:effectLst/>
            </a:endParaRPr>
          </a:p>
          <a:p>
            <a:pPr lvl="1"/>
            <a:r>
              <a:rPr lang="en-US" sz="2000" b="1" dirty="0">
                <a:effectLst/>
              </a:rPr>
              <a:t>Research whether or not noncitizens can obtain identification cards, driver’s licenses, and public benefits in your state. </a:t>
            </a:r>
          </a:p>
          <a:p>
            <a:pPr lvl="1"/>
            <a:r>
              <a:rPr lang="en-US" sz="2000" b="1" dirty="0">
                <a:effectLst/>
              </a:rPr>
              <a:t>Advise clients to gather important documentation in one place</a:t>
            </a:r>
            <a:endParaRPr lang="en-US" sz="2000" dirty="0">
              <a:effectLst/>
            </a:endParaRPr>
          </a:p>
          <a:p>
            <a:pPr lvl="2"/>
            <a:r>
              <a:rPr lang="en-US" sz="2000" dirty="0">
                <a:effectLst/>
              </a:rPr>
              <a:t>Make a file that helps prove your presence in the U.S. for as long as you have been living here. Include any document with your name and a date:</a:t>
            </a:r>
          </a:p>
          <a:p>
            <a:pPr lvl="3"/>
            <a:r>
              <a:rPr lang="en-US" sz="2000" dirty="0">
                <a:effectLst/>
              </a:rPr>
              <a:t>Proof of any trips taken outside the U.S. since you first arrived</a:t>
            </a:r>
          </a:p>
          <a:p>
            <a:pPr lvl="3"/>
            <a:r>
              <a:rPr lang="en-US" sz="2000" dirty="0">
                <a:effectLst/>
              </a:rPr>
              <a:t>Passport</a:t>
            </a:r>
          </a:p>
          <a:p>
            <a:pPr lvl="3"/>
            <a:r>
              <a:rPr lang="en-US" sz="2000" dirty="0">
                <a:effectLst/>
              </a:rPr>
              <a:t>I-94 (Entry document) and prior visas (usually inside the passport) </a:t>
            </a:r>
          </a:p>
          <a:p>
            <a:pPr lvl="3"/>
            <a:r>
              <a:rPr lang="en-US" sz="2000" dirty="0">
                <a:effectLst/>
              </a:rPr>
              <a:t>Birth certificate </a:t>
            </a:r>
          </a:p>
          <a:p>
            <a:pPr lvl="3"/>
            <a:r>
              <a:rPr lang="en-US" sz="2000" dirty="0">
                <a:effectLst/>
              </a:rPr>
              <a:t>ID card</a:t>
            </a:r>
          </a:p>
          <a:p>
            <a:pPr lvl="3"/>
            <a:r>
              <a:rPr lang="en-US" sz="2000" dirty="0">
                <a:effectLst/>
              </a:rPr>
              <a:t>Marriage certificates and divorce decrees</a:t>
            </a:r>
          </a:p>
          <a:p>
            <a:pPr lvl="3"/>
            <a:r>
              <a:rPr lang="en-US" sz="2000" dirty="0">
                <a:effectLst/>
              </a:rPr>
              <a:t>School records </a:t>
            </a:r>
          </a:p>
          <a:p>
            <a:pPr lvl="3"/>
            <a:r>
              <a:rPr lang="en-US" sz="2000" dirty="0">
                <a:effectLst/>
              </a:rPr>
              <a:t>Medical records</a:t>
            </a:r>
          </a:p>
          <a:p>
            <a:endParaRPr lang="en-US" dirty="0"/>
          </a:p>
        </p:txBody>
      </p:sp>
    </p:spTree>
    <p:extLst>
      <p:ext uri="{BB962C8B-B14F-4D97-AF65-F5344CB8AC3E}">
        <p14:creationId xmlns:p14="http://schemas.microsoft.com/office/powerpoint/2010/main" val="33017227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4363" y="221673"/>
            <a:ext cx="7620001" cy="5982854"/>
          </a:xfrm>
          <a:prstGeom prst="rect">
            <a:avLst/>
          </a:prstGeom>
        </p:spPr>
      </p:pic>
      <p:sp>
        <p:nvSpPr>
          <p:cNvPr id="7" name="Rectangle 6"/>
          <p:cNvSpPr/>
          <p:nvPr/>
        </p:nvSpPr>
        <p:spPr>
          <a:xfrm>
            <a:off x="2775526" y="6204527"/>
            <a:ext cx="6317673" cy="646331"/>
          </a:xfrm>
          <a:prstGeom prst="rect">
            <a:avLst/>
          </a:prstGeom>
        </p:spPr>
        <p:txBody>
          <a:bodyPr wrap="square">
            <a:spAutoFit/>
          </a:bodyPr>
          <a:lstStyle/>
          <a:p>
            <a:r>
              <a:rPr lang="en-US" dirty="0">
                <a:hlinkClick r:id="rId3"/>
              </a:rPr>
              <a:t>https://nationalimmigrationproject.org/PDFs/community/know-your-rights-eng-casa-maryland.pdf</a:t>
            </a:r>
            <a:r>
              <a:rPr lang="en-US" dirty="0"/>
              <a:t> </a:t>
            </a:r>
          </a:p>
        </p:txBody>
      </p:sp>
    </p:spTree>
    <p:extLst>
      <p:ext uri="{BB962C8B-B14F-4D97-AF65-F5344CB8AC3E}">
        <p14:creationId xmlns:p14="http://schemas.microsoft.com/office/powerpoint/2010/main" val="42440954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CRISTAL</a:t>
            </a:r>
          </a:p>
        </p:txBody>
      </p:sp>
      <p:sp>
        <p:nvSpPr>
          <p:cNvPr id="3" name="Content Placeholder 2"/>
          <p:cNvSpPr>
            <a:spLocks noGrp="1"/>
          </p:cNvSpPr>
          <p:nvPr>
            <p:ph idx="1"/>
          </p:nvPr>
        </p:nvSpPr>
        <p:spPr>
          <a:xfrm>
            <a:off x="996593" y="2393879"/>
            <a:ext cx="10315254" cy="2332233"/>
          </a:xfrm>
        </p:spPr>
        <p:txBody>
          <a:bodyPr>
            <a:noAutofit/>
          </a:bodyPr>
          <a:lstStyle/>
          <a:p>
            <a:pPr marL="457200" lvl="2" indent="0">
              <a:buNone/>
            </a:pPr>
            <a:r>
              <a:rPr lang="en-US" sz="2400" b="1" dirty="0">
                <a:hlinkClick r:id="rId2"/>
              </a:rPr>
              <a:t>https://www.attorneyministries.org/sites/default/files/2017-07/Christian%20Lawyer_Summer2016_web.pdf</a:t>
            </a:r>
            <a:r>
              <a:rPr lang="en-US" sz="2400" b="1" dirty="0"/>
              <a:t> </a:t>
            </a:r>
          </a:p>
          <a:p>
            <a:pPr marL="457200" lvl="2" indent="0">
              <a:buNone/>
            </a:pPr>
            <a:r>
              <a:rPr lang="en-US" sz="2400" b="1" dirty="0"/>
              <a:t>Facts:</a:t>
            </a:r>
            <a:r>
              <a:rPr lang="en-US" sz="2400" dirty="0"/>
              <a:t> Cristal is staying at a shelter for pregnant single women. She is from El Salvador and entered the United States as a child, crossing the border without inspection. </a:t>
            </a:r>
          </a:p>
          <a:p>
            <a:pPr marL="457200" lvl="2" indent="0">
              <a:buNone/>
            </a:pPr>
            <a:r>
              <a:rPr lang="en-US" sz="2400" dirty="0"/>
              <a:t>She attempted to file for DACA with another attorney, but he took her money and original documents and keeps sending her threatening texts. </a:t>
            </a:r>
          </a:p>
          <a:p>
            <a:pPr marL="457200" lvl="2" indent="0">
              <a:buNone/>
            </a:pPr>
            <a:r>
              <a:rPr lang="en-US" sz="2400" dirty="0"/>
              <a:t>Cristal is undecided about her plans with the unborn child’s father.</a:t>
            </a:r>
          </a:p>
          <a:p>
            <a:endParaRPr lang="en-US" sz="2400" dirty="0"/>
          </a:p>
        </p:txBody>
      </p:sp>
    </p:spTree>
    <p:extLst>
      <p:ext uri="{BB962C8B-B14F-4D97-AF65-F5344CB8AC3E}">
        <p14:creationId xmlns:p14="http://schemas.microsoft.com/office/powerpoint/2010/main" val="24661552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CRISTAL</a:t>
            </a:r>
          </a:p>
        </p:txBody>
      </p:sp>
      <p:sp>
        <p:nvSpPr>
          <p:cNvPr id="3" name="Content Placeholder 2"/>
          <p:cNvSpPr>
            <a:spLocks noGrp="1"/>
          </p:cNvSpPr>
          <p:nvPr>
            <p:ph idx="1"/>
          </p:nvPr>
        </p:nvSpPr>
        <p:spPr>
          <a:xfrm>
            <a:off x="1109609" y="2638044"/>
            <a:ext cx="10140593" cy="3783304"/>
          </a:xfrm>
        </p:spPr>
        <p:txBody>
          <a:bodyPr>
            <a:normAutofit fontScale="92500"/>
          </a:bodyPr>
          <a:lstStyle/>
          <a:p>
            <a:pPr marL="457200" lvl="2" indent="0">
              <a:buNone/>
            </a:pPr>
            <a:r>
              <a:rPr lang="en-US" sz="2400" b="1" dirty="0"/>
              <a:t>Issues: </a:t>
            </a:r>
            <a:r>
              <a:rPr lang="en-US" sz="2400" dirty="0"/>
              <a:t>DACA, abuse by attorney, paternity/custody order, full immigration consultation</a:t>
            </a:r>
            <a:r>
              <a:rPr lang="en-US" sz="2400" b="1" dirty="0"/>
              <a:t> </a:t>
            </a:r>
            <a:endParaRPr lang="en-US" sz="2400" dirty="0"/>
          </a:p>
          <a:p>
            <a:pPr marL="457200" lvl="2" indent="0">
              <a:buNone/>
            </a:pPr>
            <a:r>
              <a:rPr lang="en-US" sz="2400" b="1" dirty="0"/>
              <a:t>Action:</a:t>
            </a:r>
            <a:r>
              <a:rPr lang="en-US" sz="2400" dirty="0"/>
              <a:t> Investigated former attorney and filed a bar complaint. </a:t>
            </a:r>
          </a:p>
          <a:p>
            <a:pPr marL="457200" lvl="2" indent="0">
              <a:buNone/>
            </a:pPr>
            <a:r>
              <a:rPr lang="en-US" sz="2400" dirty="0"/>
              <a:t>Provided Cristal with full immigration consultation and determined that she was eligible for a U visa based on past death threats by an ex-boyfriend. Obtained U visa certification.  Cristal married her child’s father, and we assisted them both with the U visa application.</a:t>
            </a:r>
          </a:p>
          <a:p>
            <a:pPr marL="457200" lvl="2" indent="0">
              <a:buNone/>
            </a:pPr>
            <a:r>
              <a:rPr lang="en-US" sz="2400" b="1" dirty="0"/>
              <a:t>Result:</a:t>
            </a:r>
            <a:r>
              <a:rPr lang="en-US" sz="2400" dirty="0"/>
              <a:t> Cristal and husband were recently approved for their U visas. </a:t>
            </a:r>
          </a:p>
          <a:p>
            <a:pPr marL="457200" lvl="2" indent="0">
              <a:buNone/>
            </a:pPr>
            <a:r>
              <a:rPr lang="en-US" sz="2400" dirty="0"/>
              <a:t>Former attorney was recently disbarred for continuing his same unethical practices. </a:t>
            </a:r>
          </a:p>
          <a:p>
            <a:endParaRPr lang="en-US" dirty="0"/>
          </a:p>
        </p:txBody>
      </p:sp>
    </p:spTree>
    <p:extLst>
      <p:ext uri="{BB962C8B-B14F-4D97-AF65-F5344CB8AC3E}">
        <p14:creationId xmlns:p14="http://schemas.microsoft.com/office/powerpoint/2010/main" val="6814227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ARIANA</a:t>
            </a:r>
          </a:p>
        </p:txBody>
      </p:sp>
      <p:sp>
        <p:nvSpPr>
          <p:cNvPr id="3" name="Content Placeholder 2"/>
          <p:cNvSpPr>
            <a:spLocks noGrp="1"/>
          </p:cNvSpPr>
          <p:nvPr>
            <p:ph idx="1"/>
          </p:nvPr>
        </p:nvSpPr>
        <p:spPr>
          <a:xfrm>
            <a:off x="1561671" y="2638044"/>
            <a:ext cx="9411129" cy="3351790"/>
          </a:xfrm>
        </p:spPr>
        <p:txBody>
          <a:bodyPr>
            <a:normAutofit lnSpcReduction="10000"/>
          </a:bodyPr>
          <a:lstStyle/>
          <a:p>
            <a:pPr marL="457200" lvl="2" indent="0">
              <a:buNone/>
            </a:pPr>
            <a:r>
              <a:rPr lang="en-US" sz="2400" b="1" dirty="0"/>
              <a:t>Facts:</a:t>
            </a:r>
            <a:r>
              <a:rPr lang="en-US" sz="2400" dirty="0"/>
              <a:t> Ariana entered the USA without inspection more than ten years ago. She married an abusive husband, and they lived together almost a decade, raising three U.S. citizen children. One day, his violence escalated to a point that she decided to call the police for help.  </a:t>
            </a:r>
          </a:p>
          <a:p>
            <a:pPr marL="457200" lvl="2" indent="0">
              <a:buNone/>
            </a:pPr>
            <a:r>
              <a:rPr lang="en-US" sz="2400" dirty="0"/>
              <a:t>They’ve been separated for a year, and the protection order she initialed obtained against her husband is about to expire.  Ariana wants help with her family law and immigration issues.  </a:t>
            </a:r>
          </a:p>
          <a:p>
            <a:pPr marL="457200" lvl="2" indent="0">
              <a:buNone/>
            </a:pPr>
            <a:r>
              <a:rPr lang="en-US" sz="2400" dirty="0"/>
              <a:t>Ariana is also in a new relationship with the goal of marriage.</a:t>
            </a:r>
          </a:p>
        </p:txBody>
      </p:sp>
    </p:spTree>
    <p:extLst>
      <p:ext uri="{BB962C8B-B14F-4D97-AF65-F5344CB8AC3E}">
        <p14:creationId xmlns:p14="http://schemas.microsoft.com/office/powerpoint/2010/main" val="31667102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ARIANA</a:t>
            </a:r>
          </a:p>
        </p:txBody>
      </p:sp>
      <p:sp>
        <p:nvSpPr>
          <p:cNvPr id="3" name="Content Placeholder 2"/>
          <p:cNvSpPr>
            <a:spLocks noGrp="1"/>
          </p:cNvSpPr>
          <p:nvPr>
            <p:ph idx="1"/>
          </p:nvPr>
        </p:nvSpPr>
        <p:spPr>
          <a:xfrm>
            <a:off x="965771" y="2638044"/>
            <a:ext cx="10315254" cy="3101983"/>
          </a:xfrm>
        </p:spPr>
        <p:txBody>
          <a:bodyPr>
            <a:normAutofit/>
          </a:bodyPr>
          <a:lstStyle/>
          <a:p>
            <a:pPr marL="457200" lvl="2" indent="0">
              <a:buNone/>
            </a:pPr>
            <a:r>
              <a:rPr lang="en-US" sz="2400" b="1" dirty="0"/>
              <a:t>Issues: </a:t>
            </a:r>
            <a:r>
              <a:rPr lang="en-US" sz="2400" dirty="0"/>
              <a:t>Divorce, parenting plan, child support, protection order, U visa, VAWA</a:t>
            </a:r>
          </a:p>
          <a:p>
            <a:pPr marL="457200" lvl="2" indent="0">
              <a:buNone/>
            </a:pPr>
            <a:r>
              <a:rPr lang="en-US" sz="2400" b="1" dirty="0"/>
              <a:t>Action:</a:t>
            </a:r>
            <a:r>
              <a:rPr lang="en-US" sz="2400" dirty="0"/>
              <a:t> Filed divorce, including a parenting plan, protection order, and request for child support.  Advised Ariana to marry her partner once the divorce was finalized. </a:t>
            </a:r>
          </a:p>
          <a:p>
            <a:pPr marL="457200" lvl="2" indent="0">
              <a:buNone/>
            </a:pPr>
            <a:r>
              <a:rPr lang="en-US" sz="2400" dirty="0"/>
              <a:t>Prepared full U visa application for both Ariana and her husband. </a:t>
            </a:r>
          </a:p>
          <a:p>
            <a:pPr marL="457200" lvl="2" indent="0">
              <a:buNone/>
            </a:pPr>
            <a:r>
              <a:rPr lang="en-US" sz="2400" b="1" dirty="0"/>
              <a:t>Result:</a:t>
            </a:r>
            <a:r>
              <a:rPr lang="en-US" sz="2400" dirty="0"/>
              <a:t> Ariana and new husband were approved for U visas! They are now lawful permanent residents. </a:t>
            </a:r>
          </a:p>
          <a:p>
            <a:endParaRPr lang="en-US" dirty="0"/>
          </a:p>
          <a:p>
            <a:endParaRPr lang="en-US" dirty="0"/>
          </a:p>
        </p:txBody>
      </p:sp>
    </p:spTree>
    <p:extLst>
      <p:ext uri="{BB962C8B-B14F-4D97-AF65-F5344CB8AC3E}">
        <p14:creationId xmlns:p14="http://schemas.microsoft.com/office/powerpoint/2010/main" val="2406316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Family issues </a:t>
            </a:r>
            <a:br>
              <a:rPr lang="en-US" b="1" dirty="0"/>
            </a:br>
            <a:r>
              <a:rPr lang="en-US" b="1" dirty="0"/>
              <a:t>(state law applies)</a:t>
            </a:r>
          </a:p>
        </p:txBody>
      </p:sp>
      <p:sp>
        <p:nvSpPr>
          <p:cNvPr id="3" name="Content Placeholder 2"/>
          <p:cNvSpPr>
            <a:spLocks noGrp="1"/>
          </p:cNvSpPr>
          <p:nvPr>
            <p:ph idx="1"/>
          </p:nvPr>
        </p:nvSpPr>
        <p:spPr>
          <a:xfrm>
            <a:off x="1304818" y="2527443"/>
            <a:ext cx="9770724" cy="3708969"/>
          </a:xfrm>
        </p:spPr>
        <p:txBody>
          <a:bodyPr>
            <a:normAutofit/>
          </a:bodyPr>
          <a:lstStyle/>
          <a:p>
            <a:pPr lvl="0"/>
            <a:r>
              <a:rPr lang="en-US" sz="2400" b="1" dirty="0"/>
              <a:t>Divorce (Dissolution of Marriage) and Legal Separation</a:t>
            </a:r>
            <a:endParaRPr lang="en-US" sz="2400" dirty="0"/>
          </a:p>
          <a:p>
            <a:pPr lvl="0"/>
            <a:r>
              <a:rPr lang="en-US" sz="2400" b="1" dirty="0"/>
              <a:t>Protection Orders / No-Contact Orders / Restraining Orders</a:t>
            </a:r>
            <a:endParaRPr lang="en-US" sz="2400" dirty="0"/>
          </a:p>
          <a:p>
            <a:pPr lvl="0"/>
            <a:r>
              <a:rPr lang="en-US" sz="2400" b="1" dirty="0"/>
              <a:t>Establishing Paternity</a:t>
            </a:r>
            <a:endParaRPr lang="en-US" sz="2400" dirty="0"/>
          </a:p>
          <a:p>
            <a:pPr lvl="0"/>
            <a:r>
              <a:rPr lang="en-US" sz="2400" b="1" dirty="0"/>
              <a:t>Child Support </a:t>
            </a:r>
            <a:endParaRPr lang="en-US" sz="2400" dirty="0"/>
          </a:p>
          <a:p>
            <a:pPr lvl="0"/>
            <a:r>
              <a:rPr lang="en-US" sz="2400" b="1" dirty="0"/>
              <a:t>Custody Orders (Parenting Plans / Residential Schedules)</a:t>
            </a:r>
            <a:endParaRPr lang="en-US" sz="2400" dirty="0"/>
          </a:p>
          <a:p>
            <a:r>
              <a:rPr lang="en-US" sz="2400" b="1" dirty="0"/>
              <a:t>Non-parent Custody / Third Party Custody / De Facto Parentage</a:t>
            </a:r>
            <a:endParaRPr lang="en-US" sz="2400" dirty="0"/>
          </a:p>
          <a:p>
            <a:pPr lvl="0"/>
            <a:r>
              <a:rPr lang="en-US" sz="2400" b="1" dirty="0"/>
              <a:t>Contempt</a:t>
            </a:r>
            <a:endParaRPr lang="en-US" sz="2400" dirty="0"/>
          </a:p>
          <a:p>
            <a:endParaRPr lang="en-US" dirty="0"/>
          </a:p>
        </p:txBody>
      </p:sp>
    </p:spTree>
    <p:extLst>
      <p:ext uri="{BB962C8B-B14F-4D97-AF65-F5344CB8AC3E}">
        <p14:creationId xmlns:p14="http://schemas.microsoft.com/office/powerpoint/2010/main" val="32424306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JANESSA</a:t>
            </a:r>
          </a:p>
        </p:txBody>
      </p:sp>
      <p:sp>
        <p:nvSpPr>
          <p:cNvPr id="3" name="Content Placeholder 2"/>
          <p:cNvSpPr>
            <a:spLocks noGrp="1"/>
          </p:cNvSpPr>
          <p:nvPr>
            <p:ph idx="1"/>
          </p:nvPr>
        </p:nvSpPr>
        <p:spPr>
          <a:xfrm>
            <a:off x="595901" y="2753474"/>
            <a:ext cx="10664575" cy="3503488"/>
          </a:xfrm>
        </p:spPr>
        <p:txBody>
          <a:bodyPr>
            <a:normAutofit/>
          </a:bodyPr>
          <a:lstStyle/>
          <a:p>
            <a:pPr marL="457200" lvl="2" indent="0">
              <a:buNone/>
            </a:pPr>
            <a:r>
              <a:rPr lang="en-US" sz="2400" b="1" dirty="0"/>
              <a:t>Facts:</a:t>
            </a:r>
            <a:r>
              <a:rPr lang="en-US" sz="2400" dirty="0"/>
              <a:t>  Janessa fled her abusive husband in Turkey, bringing her young daughter with her.  Janessa had converted to Christianity just before coming to the USA, and she is staying with her sister here (who is also a believer).</a:t>
            </a:r>
          </a:p>
          <a:p>
            <a:pPr marL="457200" lvl="2" indent="0">
              <a:buNone/>
            </a:pPr>
            <a:r>
              <a:rPr lang="en-US" sz="2400" dirty="0"/>
              <a:t>She was driven to our office by a much older American man who enthusiastically tells me that he wants to assist in any way possible, including by marriage to the client.  He wants to be involved and present in the client meeting.</a:t>
            </a:r>
          </a:p>
        </p:txBody>
      </p:sp>
    </p:spTree>
    <p:extLst>
      <p:ext uri="{BB962C8B-B14F-4D97-AF65-F5344CB8AC3E}">
        <p14:creationId xmlns:p14="http://schemas.microsoft.com/office/powerpoint/2010/main" val="23972115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janessa</a:t>
            </a:r>
            <a:endParaRPr lang="en-US" dirty="0"/>
          </a:p>
        </p:txBody>
      </p:sp>
      <p:sp>
        <p:nvSpPr>
          <p:cNvPr id="3" name="Content Placeholder 2"/>
          <p:cNvSpPr>
            <a:spLocks noGrp="1"/>
          </p:cNvSpPr>
          <p:nvPr>
            <p:ph idx="1"/>
          </p:nvPr>
        </p:nvSpPr>
        <p:spPr>
          <a:xfrm>
            <a:off x="965771" y="2291138"/>
            <a:ext cx="10099496" cy="3448890"/>
          </a:xfrm>
        </p:spPr>
        <p:txBody>
          <a:bodyPr>
            <a:noAutofit/>
          </a:bodyPr>
          <a:lstStyle/>
          <a:p>
            <a:pPr marL="457200" lvl="2" indent="0">
              <a:buNone/>
            </a:pPr>
            <a:r>
              <a:rPr lang="en-US" sz="2400" b="1" dirty="0"/>
              <a:t>Issues: </a:t>
            </a:r>
            <a:r>
              <a:rPr lang="en-US" sz="2400" dirty="0"/>
              <a:t>Divorce, parenting plan, Hague Convention, asylum, family petition, attorney-client privilege, protection order</a:t>
            </a:r>
          </a:p>
          <a:p>
            <a:pPr marL="457200" lvl="2" indent="0">
              <a:buNone/>
            </a:pPr>
            <a:r>
              <a:rPr lang="en-US" sz="2400" b="1" dirty="0"/>
              <a:t>Action:</a:t>
            </a:r>
            <a:r>
              <a:rPr lang="en-US" sz="2400" dirty="0"/>
              <a:t> I explained attorney-client privilege to the driver and did not allow him to attend our meeting.  Janessa told in private that she had no interest in marrying him.  Janessa had a falling out with her sister, and she is currently living with the American man’s ex-wife (who is also Turkish).  </a:t>
            </a:r>
          </a:p>
          <a:p>
            <a:pPr marL="457200" lvl="2" indent="0">
              <a:buNone/>
            </a:pPr>
            <a:r>
              <a:rPr lang="en-US" sz="2400" dirty="0"/>
              <a:t>Janessa was already divorced, so no family law assistance needed. We helped her file for asylum based on religion and social group.</a:t>
            </a:r>
          </a:p>
          <a:p>
            <a:pPr marL="457200" lvl="2" indent="0">
              <a:buNone/>
            </a:pPr>
            <a:r>
              <a:rPr lang="en-US" sz="2400" b="1" dirty="0"/>
              <a:t>Result:</a:t>
            </a:r>
            <a:r>
              <a:rPr lang="en-US" sz="2400" dirty="0"/>
              <a:t> Janessa and daughter were approved for asylum! Years later, they are now lawful permanent residents. </a:t>
            </a:r>
          </a:p>
          <a:p>
            <a:endParaRPr lang="en-US" sz="2400" dirty="0"/>
          </a:p>
          <a:p>
            <a:endParaRPr lang="en-US" sz="2400" dirty="0"/>
          </a:p>
        </p:txBody>
      </p:sp>
    </p:spTree>
    <p:extLst>
      <p:ext uri="{BB962C8B-B14F-4D97-AF65-F5344CB8AC3E}">
        <p14:creationId xmlns:p14="http://schemas.microsoft.com/office/powerpoint/2010/main" val="24644236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lila</a:t>
            </a:r>
            <a:endParaRPr lang="en-US" dirty="0"/>
          </a:p>
        </p:txBody>
      </p:sp>
      <p:sp>
        <p:nvSpPr>
          <p:cNvPr id="3" name="Content Placeholder 2"/>
          <p:cNvSpPr>
            <a:spLocks noGrp="1"/>
          </p:cNvSpPr>
          <p:nvPr>
            <p:ph idx="1"/>
          </p:nvPr>
        </p:nvSpPr>
        <p:spPr>
          <a:xfrm>
            <a:off x="708917" y="2434976"/>
            <a:ext cx="10531011" cy="4017196"/>
          </a:xfrm>
        </p:spPr>
        <p:txBody>
          <a:bodyPr>
            <a:normAutofit/>
          </a:bodyPr>
          <a:lstStyle/>
          <a:p>
            <a:pPr marL="457200" lvl="2" indent="0">
              <a:buNone/>
            </a:pPr>
            <a:r>
              <a:rPr lang="en-US" sz="2400" b="1" dirty="0"/>
              <a:t>Facts: </a:t>
            </a:r>
            <a:r>
              <a:rPr lang="en-US" sz="2400" dirty="0"/>
              <a:t> Lila is Peruvian and came to the USA with her two kids to visit family and marry USC husband. Husband filed an immigration petition for Lila and her kids, but didn’t follow through on the rest of the paperwork.  Lila came to us by herself, asking for help with finishing the process. She insisted there was no abuse in her marriage.  I referred her to hire private attorney, due to husband’s high income. </a:t>
            </a:r>
          </a:p>
          <a:p>
            <a:pPr marL="457200" lvl="2" indent="0">
              <a:buNone/>
            </a:pPr>
            <a:r>
              <a:rPr lang="en-US" sz="2400" dirty="0"/>
              <a:t>Months later, Lila returns and confesses that her husband is controlling, angry, threatening, allows his adult daughter and her friends to use drugs in his home, and has been physically abusive just once. Lila tried calling the police, but given the language barrier, they only spoke to her husband.</a:t>
            </a:r>
            <a:r>
              <a:rPr lang="en-US" sz="2400" b="1" dirty="0"/>
              <a:t> </a:t>
            </a:r>
            <a:endParaRPr lang="en-US" sz="2400" dirty="0"/>
          </a:p>
        </p:txBody>
      </p:sp>
    </p:spTree>
    <p:extLst>
      <p:ext uri="{BB962C8B-B14F-4D97-AF65-F5344CB8AC3E}">
        <p14:creationId xmlns:p14="http://schemas.microsoft.com/office/powerpoint/2010/main" val="32420947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LILA</a:t>
            </a:r>
          </a:p>
        </p:txBody>
      </p:sp>
      <p:sp>
        <p:nvSpPr>
          <p:cNvPr id="3" name="Content Placeholder 2"/>
          <p:cNvSpPr>
            <a:spLocks noGrp="1"/>
          </p:cNvSpPr>
          <p:nvPr>
            <p:ph idx="1"/>
          </p:nvPr>
        </p:nvSpPr>
        <p:spPr>
          <a:xfrm>
            <a:off x="1438381" y="2445249"/>
            <a:ext cx="9832369" cy="4068567"/>
          </a:xfrm>
        </p:spPr>
        <p:txBody>
          <a:bodyPr>
            <a:normAutofit/>
          </a:bodyPr>
          <a:lstStyle/>
          <a:p>
            <a:pPr marL="457200" lvl="2" indent="0">
              <a:buNone/>
            </a:pPr>
            <a:r>
              <a:rPr lang="en-US" sz="2400" b="1" dirty="0"/>
              <a:t>Issues: </a:t>
            </a:r>
            <a:r>
              <a:rPr lang="en-US" sz="2400" dirty="0"/>
              <a:t>Divorce, protection order,  VAWA, family petitions</a:t>
            </a:r>
          </a:p>
          <a:p>
            <a:pPr marL="457200" lvl="2" indent="0">
              <a:buNone/>
            </a:pPr>
            <a:r>
              <a:rPr lang="en-US" sz="2400" b="1" dirty="0"/>
              <a:t>Action: </a:t>
            </a:r>
            <a:r>
              <a:rPr lang="en-US" sz="2400" dirty="0"/>
              <a:t>File VAWA (including Lila’s minor daughter), then divorce.</a:t>
            </a:r>
            <a:r>
              <a:rPr lang="en-US" sz="2400" b="1" dirty="0"/>
              <a:t> </a:t>
            </a:r>
          </a:p>
          <a:p>
            <a:pPr marL="457200" lvl="2" indent="0">
              <a:buNone/>
            </a:pPr>
            <a:r>
              <a:rPr lang="en-US" sz="2400" dirty="0"/>
              <a:t>Lila declined to request a protection order.  </a:t>
            </a:r>
          </a:p>
          <a:p>
            <a:pPr marL="457200" lvl="2" indent="0">
              <a:buNone/>
            </a:pPr>
            <a:r>
              <a:rPr lang="en-US" sz="2400" dirty="0"/>
              <a:t>Lila’s son is 21, so he cannot be included as a derivative of her VAWA petition. But thankfully, her husband filed the I-485 for him prior to the child’s 21</a:t>
            </a:r>
            <a:r>
              <a:rPr lang="en-US" sz="2400" baseline="30000" dirty="0"/>
              <a:t>st</a:t>
            </a:r>
            <a:r>
              <a:rPr lang="en-US" sz="2400" dirty="0"/>
              <a:t> birthday.</a:t>
            </a:r>
          </a:p>
          <a:p>
            <a:pPr marL="457200" lvl="2" indent="0">
              <a:buNone/>
            </a:pPr>
            <a:r>
              <a:rPr lang="en-US" sz="2400" b="1" dirty="0"/>
              <a:t>Result: </a:t>
            </a:r>
            <a:r>
              <a:rPr lang="en-US" sz="2400" dirty="0"/>
              <a:t>We’re about to mail off her VAWA petition, and Lila is in the process of applying for apartments to move out.</a:t>
            </a:r>
          </a:p>
          <a:p>
            <a:endParaRPr lang="en-US" dirty="0"/>
          </a:p>
        </p:txBody>
      </p:sp>
    </p:spTree>
    <p:extLst>
      <p:ext uri="{BB962C8B-B14F-4D97-AF65-F5344CB8AC3E}">
        <p14:creationId xmlns:p14="http://schemas.microsoft.com/office/powerpoint/2010/main" val="38206788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ROBERTO</a:t>
            </a:r>
          </a:p>
        </p:txBody>
      </p:sp>
      <p:sp>
        <p:nvSpPr>
          <p:cNvPr id="3" name="Content Placeholder 2"/>
          <p:cNvSpPr>
            <a:spLocks noGrp="1"/>
          </p:cNvSpPr>
          <p:nvPr>
            <p:ph idx="1"/>
          </p:nvPr>
        </p:nvSpPr>
        <p:spPr>
          <a:xfrm>
            <a:off x="1674688" y="2658592"/>
            <a:ext cx="9082355" cy="3249048"/>
          </a:xfrm>
        </p:spPr>
        <p:txBody>
          <a:bodyPr>
            <a:noAutofit/>
          </a:bodyPr>
          <a:lstStyle/>
          <a:p>
            <a:pPr marL="457200" lvl="2" indent="0">
              <a:buNone/>
            </a:pPr>
            <a:r>
              <a:rPr lang="en-US" sz="2400" b="1" dirty="0"/>
              <a:t>Facts: </a:t>
            </a:r>
            <a:r>
              <a:rPr lang="en-US" sz="2400" dirty="0"/>
              <a:t>Roberto fled Venezuela due to his political involvement and civil unrest. He filed his own asylum application. </a:t>
            </a:r>
          </a:p>
          <a:p>
            <a:pPr marL="457200" lvl="2" indent="0">
              <a:buNone/>
            </a:pPr>
            <a:r>
              <a:rPr lang="en-US" sz="2400" dirty="0"/>
              <a:t>His wife and son joined him in Washington State soon after, but wife abandoned them to live in Las Vegas.  Wife returned a few months later, insisted on taking the child, and she physically attacked Roberto.  He called police.  Wife hired attorney to file for divorce and request full custody of their son. </a:t>
            </a:r>
          </a:p>
        </p:txBody>
      </p:sp>
    </p:spTree>
    <p:extLst>
      <p:ext uri="{BB962C8B-B14F-4D97-AF65-F5344CB8AC3E}">
        <p14:creationId xmlns:p14="http://schemas.microsoft.com/office/powerpoint/2010/main" val="26436326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roberto</a:t>
            </a:r>
            <a:endParaRPr lang="en-US" dirty="0"/>
          </a:p>
        </p:txBody>
      </p:sp>
      <p:sp>
        <p:nvSpPr>
          <p:cNvPr id="3" name="Content Placeholder 2"/>
          <p:cNvSpPr>
            <a:spLocks noGrp="1"/>
          </p:cNvSpPr>
          <p:nvPr>
            <p:ph idx="1"/>
          </p:nvPr>
        </p:nvSpPr>
        <p:spPr>
          <a:xfrm>
            <a:off x="1263721" y="2340093"/>
            <a:ext cx="9441950" cy="3101983"/>
          </a:xfrm>
        </p:spPr>
        <p:txBody>
          <a:bodyPr>
            <a:noAutofit/>
          </a:bodyPr>
          <a:lstStyle/>
          <a:p>
            <a:pPr marL="457200" lvl="2" indent="0">
              <a:buNone/>
            </a:pPr>
            <a:r>
              <a:rPr lang="en-US" sz="2400" b="1" dirty="0"/>
              <a:t>Issues:  </a:t>
            </a:r>
            <a:r>
              <a:rPr lang="en-US" sz="2400" dirty="0"/>
              <a:t>Protection order, divorce, custody, child support, FOIA, asylum, relocation/UCCJEA</a:t>
            </a:r>
          </a:p>
          <a:p>
            <a:pPr marL="457200" lvl="2" indent="0">
              <a:buNone/>
            </a:pPr>
            <a:r>
              <a:rPr lang="en-US" sz="2400" b="1" dirty="0"/>
              <a:t>Action:</a:t>
            </a:r>
            <a:r>
              <a:rPr lang="en-US" sz="2400" dirty="0"/>
              <a:t> FOIA request,  reviewed and supplemented asylum application.  Assisted Roberto with request for temporary orders in the divorce. </a:t>
            </a:r>
          </a:p>
          <a:p>
            <a:pPr marL="457200" lvl="2" indent="0">
              <a:buNone/>
            </a:pPr>
            <a:r>
              <a:rPr lang="en-US" sz="2400" b="1" dirty="0"/>
              <a:t>Result:</a:t>
            </a:r>
            <a:r>
              <a:rPr lang="en-US" sz="2400" dirty="0"/>
              <a:t> Roberto and wife were granted joint custody temporary orders in their divorce.  Roberto’s asylum application was amended to include his son (but not wife). Before we could further supplement his asylum case or finalize his divorce, he decided to move to Florida for a job and leave his son with the mother. </a:t>
            </a:r>
          </a:p>
          <a:p>
            <a:endParaRPr lang="en-US" sz="2000" dirty="0"/>
          </a:p>
        </p:txBody>
      </p:sp>
    </p:spTree>
    <p:extLst>
      <p:ext uri="{BB962C8B-B14F-4D97-AF65-F5344CB8AC3E}">
        <p14:creationId xmlns:p14="http://schemas.microsoft.com/office/powerpoint/2010/main" val="1966490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OSCAR</a:t>
            </a:r>
          </a:p>
        </p:txBody>
      </p:sp>
      <p:sp>
        <p:nvSpPr>
          <p:cNvPr id="3" name="Content Placeholder 2"/>
          <p:cNvSpPr>
            <a:spLocks noGrp="1"/>
          </p:cNvSpPr>
          <p:nvPr>
            <p:ph idx="1"/>
          </p:nvPr>
        </p:nvSpPr>
        <p:spPr>
          <a:xfrm>
            <a:off x="1275638" y="2555852"/>
            <a:ext cx="10190321" cy="2088068"/>
          </a:xfrm>
        </p:spPr>
        <p:txBody>
          <a:bodyPr>
            <a:noAutofit/>
          </a:bodyPr>
          <a:lstStyle/>
          <a:p>
            <a:pPr marL="457200" lvl="2" indent="0">
              <a:buNone/>
            </a:pPr>
            <a:r>
              <a:rPr lang="en-US" sz="2400" b="1" dirty="0"/>
              <a:t>Facts: </a:t>
            </a:r>
            <a:r>
              <a:rPr lang="en-US" sz="2400" dirty="0"/>
              <a:t> Oscar is Guatemalan and came to USA with conditional LPR card due to his marriage to a U.S. citizen.  Oscar and wife have twins together, and wife has a daughter from a prior relationship.  Wife discovered that Oscar had exposed himself to her daughter in what he claims was an accident (which he tried to convert into a “teaching opportunity” about male anatomy).  Wife obtained protection order against Oscar and filed for divorce.</a:t>
            </a:r>
          </a:p>
        </p:txBody>
      </p:sp>
    </p:spTree>
    <p:extLst>
      <p:ext uri="{BB962C8B-B14F-4D97-AF65-F5344CB8AC3E}">
        <p14:creationId xmlns:p14="http://schemas.microsoft.com/office/powerpoint/2010/main" val="21402896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OSCAR</a:t>
            </a:r>
          </a:p>
        </p:txBody>
      </p:sp>
      <p:sp>
        <p:nvSpPr>
          <p:cNvPr id="3" name="Content Placeholder 2"/>
          <p:cNvSpPr>
            <a:spLocks noGrp="1"/>
          </p:cNvSpPr>
          <p:nvPr>
            <p:ph idx="1"/>
          </p:nvPr>
        </p:nvSpPr>
        <p:spPr>
          <a:xfrm>
            <a:off x="1017142" y="2381190"/>
            <a:ext cx="10356351" cy="3101983"/>
          </a:xfrm>
        </p:spPr>
        <p:txBody>
          <a:bodyPr>
            <a:noAutofit/>
          </a:bodyPr>
          <a:lstStyle/>
          <a:p>
            <a:pPr marL="457200" lvl="2" indent="0">
              <a:buNone/>
            </a:pPr>
            <a:r>
              <a:rPr lang="en-US" sz="2400" b="1" dirty="0"/>
              <a:t>Issues:</a:t>
            </a:r>
            <a:r>
              <a:rPr lang="en-US" sz="2400" dirty="0"/>
              <a:t> Divorce, protection order, visitation, removing conditions on permanent residency card. </a:t>
            </a:r>
          </a:p>
          <a:p>
            <a:pPr marL="457200" lvl="2" indent="0">
              <a:buNone/>
            </a:pPr>
            <a:r>
              <a:rPr lang="en-US" sz="2400" b="1" dirty="0"/>
              <a:t>Action:</a:t>
            </a:r>
            <a:r>
              <a:rPr lang="en-US" sz="2400" dirty="0"/>
              <a:t> Advised Oscar to obey protection order.  Assisted him with setting hearing to obtain unsupervised visits with twins. Evaluated how to eventually help him with removing the conditions on his permanent residency card. </a:t>
            </a:r>
          </a:p>
          <a:p>
            <a:pPr marL="457200" lvl="2" indent="0">
              <a:buNone/>
            </a:pPr>
            <a:r>
              <a:rPr lang="en-US" sz="2400" b="1" dirty="0"/>
              <a:t>Result:</a:t>
            </a:r>
            <a:r>
              <a:rPr lang="en-US" sz="2400" dirty="0"/>
              <a:t> Wife obtained an attorney to file a motion restricting all visitation until Oscar submitted to a psychosexual evaluation and recommended treatment.  Judge granted it. </a:t>
            </a:r>
          </a:p>
          <a:p>
            <a:pPr marL="457200" lvl="2" indent="0">
              <a:buNone/>
            </a:pPr>
            <a:r>
              <a:rPr lang="en-US" sz="2400" dirty="0"/>
              <a:t>Oscar lost contact with us.  Immigration case is still unresolved, to my knowledge.</a:t>
            </a:r>
          </a:p>
          <a:p>
            <a:endParaRPr lang="en-US" sz="2400" dirty="0"/>
          </a:p>
        </p:txBody>
      </p:sp>
    </p:spTree>
    <p:extLst>
      <p:ext uri="{BB962C8B-B14F-4D97-AF65-F5344CB8AC3E}">
        <p14:creationId xmlns:p14="http://schemas.microsoft.com/office/powerpoint/2010/main" val="15025171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Frieda	</a:t>
            </a:r>
          </a:p>
        </p:txBody>
      </p:sp>
      <p:sp>
        <p:nvSpPr>
          <p:cNvPr id="3" name="Content Placeholder 2"/>
          <p:cNvSpPr>
            <a:spLocks noGrp="1"/>
          </p:cNvSpPr>
          <p:nvPr>
            <p:ph idx="1"/>
          </p:nvPr>
        </p:nvSpPr>
        <p:spPr>
          <a:xfrm>
            <a:off x="1448656" y="2638043"/>
            <a:ext cx="9277564" cy="2992195"/>
          </a:xfrm>
        </p:spPr>
        <p:txBody>
          <a:bodyPr>
            <a:normAutofit/>
          </a:bodyPr>
          <a:lstStyle/>
          <a:p>
            <a:pPr marL="457200" lvl="2" indent="0">
              <a:buNone/>
            </a:pPr>
            <a:r>
              <a:rPr lang="en-US" sz="2400" b="1" dirty="0"/>
              <a:t>Facts: </a:t>
            </a:r>
            <a:r>
              <a:rPr lang="en-US" sz="2400" dirty="0"/>
              <a:t>Frieda is Indian and had an arranged marriage to wealthy U.S. Citizen husband. She claims husband was abusive (although never physically) and impotent, making it impossible for him to consummate their marriage.  </a:t>
            </a:r>
          </a:p>
          <a:p>
            <a:pPr marL="457200" lvl="2" indent="0">
              <a:buNone/>
            </a:pPr>
            <a:r>
              <a:rPr lang="en-US" sz="2400" dirty="0"/>
              <a:t>He petitioned for her permanent residency, and she has a two-year “green card.” Frieda left him and wants to file for divorce, including a large monetary settlement. </a:t>
            </a:r>
          </a:p>
          <a:p>
            <a:endParaRPr lang="en-US" dirty="0"/>
          </a:p>
        </p:txBody>
      </p:sp>
    </p:spTree>
    <p:extLst>
      <p:ext uri="{BB962C8B-B14F-4D97-AF65-F5344CB8AC3E}">
        <p14:creationId xmlns:p14="http://schemas.microsoft.com/office/powerpoint/2010/main" val="29816372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FRIEDA</a:t>
            </a:r>
          </a:p>
        </p:txBody>
      </p:sp>
      <p:sp>
        <p:nvSpPr>
          <p:cNvPr id="3" name="Content Placeholder 2"/>
          <p:cNvSpPr>
            <a:spLocks noGrp="1"/>
          </p:cNvSpPr>
          <p:nvPr>
            <p:ph idx="1"/>
          </p:nvPr>
        </p:nvSpPr>
        <p:spPr>
          <a:xfrm>
            <a:off x="1205501" y="2309271"/>
            <a:ext cx="9780998" cy="3101983"/>
          </a:xfrm>
        </p:spPr>
        <p:txBody>
          <a:bodyPr>
            <a:noAutofit/>
          </a:bodyPr>
          <a:lstStyle/>
          <a:p>
            <a:pPr marL="457200" lvl="2" indent="0">
              <a:buNone/>
            </a:pPr>
            <a:r>
              <a:rPr lang="en-US" sz="2400" b="1" dirty="0"/>
              <a:t>Issues</a:t>
            </a:r>
            <a:r>
              <a:rPr lang="en-US" sz="2400" dirty="0"/>
              <a:t>: Divorce, protection order, removing conditions on permanent residency card, affidavit of support lawsuit. </a:t>
            </a:r>
          </a:p>
          <a:p>
            <a:pPr marL="457200" lvl="2" indent="0">
              <a:buNone/>
            </a:pPr>
            <a:r>
              <a:rPr lang="en-US" sz="2400" b="1" dirty="0"/>
              <a:t>Action:</a:t>
            </a:r>
            <a:r>
              <a:rPr lang="en-US" sz="2400" dirty="0"/>
              <a:t> Referred to private divorce attorney for financial considerations.  Advised Frieda that I did not believe she would succeed in obtaining a protection order.  Offered to assist with removing conditions on her permanent residency card based on divorce alone.</a:t>
            </a:r>
          </a:p>
          <a:p>
            <a:pPr marL="457200" lvl="2" indent="0">
              <a:buNone/>
            </a:pPr>
            <a:r>
              <a:rPr lang="en-US" sz="2400" b="1" dirty="0"/>
              <a:t>Result:</a:t>
            </a:r>
            <a:r>
              <a:rPr lang="en-US" sz="2400" dirty="0"/>
              <a:t> Frieda went to another nonprofit for help with a protection order, but was ultimately not successful.  We are assisting Frieda with removing the conditions on her “green card” only, and no decision has been made yet.</a:t>
            </a:r>
          </a:p>
          <a:p>
            <a:endParaRPr lang="en-US" sz="2400" dirty="0"/>
          </a:p>
        </p:txBody>
      </p:sp>
    </p:spTree>
    <p:extLst>
      <p:ext uri="{BB962C8B-B14F-4D97-AF65-F5344CB8AC3E}">
        <p14:creationId xmlns:p14="http://schemas.microsoft.com/office/powerpoint/2010/main" val="2300631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Relocation / Jurisdiction issues</a:t>
            </a:r>
            <a:endParaRPr lang="en-US" dirty="0"/>
          </a:p>
        </p:txBody>
      </p:sp>
      <p:sp>
        <p:nvSpPr>
          <p:cNvPr id="3" name="Content Placeholder 2"/>
          <p:cNvSpPr>
            <a:spLocks noGrp="1"/>
          </p:cNvSpPr>
          <p:nvPr>
            <p:ph idx="1"/>
          </p:nvPr>
        </p:nvSpPr>
        <p:spPr>
          <a:xfrm>
            <a:off x="821933" y="2291137"/>
            <a:ext cx="10623478" cy="4253501"/>
          </a:xfrm>
        </p:spPr>
        <p:txBody>
          <a:bodyPr>
            <a:normAutofit/>
          </a:bodyPr>
          <a:lstStyle/>
          <a:p>
            <a:pPr lvl="1"/>
            <a:r>
              <a:rPr lang="en-US" dirty="0"/>
              <a:t>Uniform Child Custody Jurisdiction and Enforcement Act (UCCJEA)</a:t>
            </a:r>
          </a:p>
          <a:p>
            <a:pPr lvl="2"/>
            <a:r>
              <a:rPr lang="en-US" dirty="0"/>
              <a:t>The child’s "home state" is where they have lived within six months immediately before custody proceedings</a:t>
            </a:r>
          </a:p>
          <a:p>
            <a:pPr lvl="2"/>
            <a:r>
              <a:rPr lang="en-US" dirty="0"/>
              <a:t>This is true even if the child is absent from the state, but a parent (or person acting as a parent) continues to live in the state;</a:t>
            </a:r>
          </a:p>
          <a:p>
            <a:pPr lvl="2"/>
            <a:r>
              <a:rPr lang="en-US" dirty="0"/>
              <a:t>If no state has jurisdiction, then jurisdiction is proper where the child and at least one parent have a significant connection with the state (other than mere presence) and substantial evidence concerning the custody determination is available in that state.</a:t>
            </a:r>
          </a:p>
          <a:p>
            <a:r>
              <a:rPr lang="en-US" dirty="0"/>
              <a:t>Once a state court has made a custody determination, that state keeps jurisdiction over all matters concerning that child, unless…</a:t>
            </a:r>
          </a:p>
          <a:p>
            <a:pPr lvl="1"/>
            <a:r>
              <a:rPr lang="en-US" dirty="0"/>
              <a:t>a court of the state with jurisdiction determines that the child or the child and a parent do not have a significant connection with the state,  AND evidence concerning the child's custody determination is not available in the state;</a:t>
            </a:r>
          </a:p>
          <a:p>
            <a:pPr marL="228600" lvl="1" indent="0">
              <a:buNone/>
            </a:pPr>
            <a:r>
              <a:rPr lang="en-US" dirty="0"/>
              <a:t> OR </a:t>
            </a:r>
          </a:p>
          <a:p>
            <a:pPr lvl="1"/>
            <a:r>
              <a:rPr lang="en-US" dirty="0"/>
              <a:t>the child and both parents or acting parents do not reside in the state any longer</a:t>
            </a:r>
          </a:p>
        </p:txBody>
      </p:sp>
    </p:spTree>
    <p:extLst>
      <p:ext uri="{BB962C8B-B14F-4D97-AF65-F5344CB8AC3E}">
        <p14:creationId xmlns:p14="http://schemas.microsoft.com/office/powerpoint/2010/main" val="13350035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natalie</a:t>
            </a:r>
            <a:endParaRPr lang="en-US" dirty="0"/>
          </a:p>
        </p:txBody>
      </p:sp>
      <p:sp>
        <p:nvSpPr>
          <p:cNvPr id="3" name="Content Placeholder 2"/>
          <p:cNvSpPr>
            <a:spLocks noGrp="1"/>
          </p:cNvSpPr>
          <p:nvPr>
            <p:ph idx="1"/>
          </p:nvPr>
        </p:nvSpPr>
        <p:spPr>
          <a:xfrm>
            <a:off x="1191801" y="2638044"/>
            <a:ext cx="10078949" cy="3762756"/>
          </a:xfrm>
        </p:spPr>
        <p:txBody>
          <a:bodyPr>
            <a:normAutofit/>
          </a:bodyPr>
          <a:lstStyle/>
          <a:p>
            <a:pPr marL="457200" lvl="2" indent="0">
              <a:buNone/>
            </a:pPr>
            <a:r>
              <a:rPr lang="en-US" sz="2400" b="1" dirty="0"/>
              <a:t>Facts:</a:t>
            </a:r>
            <a:r>
              <a:rPr lang="en-US" sz="2400" dirty="0"/>
              <a:t>  Natalie is from Africa. In 1999, she fled her home country during a season of civil war and violence by obtaining a J visa to work as an au pair.  After her visa expired, she remained in the USA because her family said it wasn’t safe for her to return.  Natalie found herself abusive relationship after abusive relationship.  When she refused to get intimate with her most recent boyfriend, he locked the doors and threatened to kill her.  She called the police and agreed to a no-contact order while his criminal case was pending.  But Natalie didn’t have anywhere to go, so she asked law enforcement to drop the case. </a:t>
            </a:r>
          </a:p>
        </p:txBody>
      </p:sp>
    </p:spTree>
    <p:extLst>
      <p:ext uri="{BB962C8B-B14F-4D97-AF65-F5344CB8AC3E}">
        <p14:creationId xmlns:p14="http://schemas.microsoft.com/office/powerpoint/2010/main" val="40410046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natalie</a:t>
            </a:r>
            <a:endParaRPr lang="en-US" dirty="0"/>
          </a:p>
        </p:txBody>
      </p:sp>
      <p:sp>
        <p:nvSpPr>
          <p:cNvPr id="3" name="Content Placeholder 2"/>
          <p:cNvSpPr>
            <a:spLocks noGrp="1"/>
          </p:cNvSpPr>
          <p:nvPr>
            <p:ph idx="1"/>
          </p:nvPr>
        </p:nvSpPr>
        <p:spPr>
          <a:xfrm>
            <a:off x="1017141" y="2301412"/>
            <a:ext cx="10294705" cy="4191856"/>
          </a:xfrm>
        </p:spPr>
        <p:txBody>
          <a:bodyPr>
            <a:normAutofit lnSpcReduction="10000"/>
          </a:bodyPr>
          <a:lstStyle/>
          <a:p>
            <a:pPr marL="457200" lvl="2" indent="0">
              <a:buNone/>
            </a:pPr>
            <a:r>
              <a:rPr lang="en-US" sz="1800" b="1" dirty="0"/>
              <a:t>Issues: </a:t>
            </a:r>
            <a:r>
              <a:rPr lang="en-US" sz="1800" dirty="0"/>
              <a:t>Protection order, U visa, removal defense, racial injustice and distrust of law enforcement.</a:t>
            </a:r>
          </a:p>
          <a:p>
            <a:pPr marL="457200" lvl="2" indent="0">
              <a:buNone/>
            </a:pPr>
            <a:r>
              <a:rPr lang="en-US" sz="1800" b="1" dirty="0"/>
              <a:t>Action: </a:t>
            </a:r>
            <a:r>
              <a:rPr lang="en-US" sz="1800" dirty="0"/>
              <a:t>Advised Natalie to call police about new abuse and find new housing. Requested U visa certification on police report. Filed U visa in 2014.  </a:t>
            </a:r>
          </a:p>
          <a:p>
            <a:pPr marL="457200" lvl="2" indent="0">
              <a:buNone/>
            </a:pPr>
            <a:r>
              <a:rPr lang="en-US" sz="1800" b="1" dirty="0"/>
              <a:t>Result</a:t>
            </a:r>
            <a:r>
              <a:rPr lang="en-US" sz="1800" dirty="0"/>
              <a:t>:  Even after Natalie left this boyfriend, she ended up in another abusive relationship. Her new (white) boyfriend called the police on her following a disagreement involving his teenage daughter, and the police arrested Natalie for DV.  The police also reported her to ICE, and she was transferred to detention for a year and a half.  Natalie’s family hired a private attorney to fight her removal case while I continue to pestered USCIS for approval of the U visa. USCIS prolonged their decision with additional requests for evidence regarding the criminal warrant she accrued when sent to detention by ICE.  Natalie was released from detention due to COVID-19, and she quashed her warrant. Her criminal case is still awaiting trial. </a:t>
            </a:r>
          </a:p>
          <a:p>
            <a:pPr marL="457200" lvl="2" indent="0">
              <a:buNone/>
            </a:pPr>
            <a:r>
              <a:rPr lang="en-US" sz="1800" dirty="0"/>
              <a:t>USCIS denied her U visa, claiming that her criminal case (despite not yet being a conviction) was a Crime of Moral Turpitude, and thus, made her inadmissible. Natalie’s private immigration attorney is working on an appeal. </a:t>
            </a:r>
          </a:p>
          <a:p>
            <a:endParaRPr lang="en-US" dirty="0"/>
          </a:p>
          <a:p>
            <a:endParaRPr lang="en-US" dirty="0"/>
          </a:p>
        </p:txBody>
      </p:sp>
    </p:spTree>
    <p:extLst>
      <p:ext uri="{BB962C8B-B14F-4D97-AF65-F5344CB8AC3E}">
        <p14:creationId xmlns:p14="http://schemas.microsoft.com/office/powerpoint/2010/main" val="7343831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23273" y="849312"/>
            <a:ext cx="11942618" cy="6008688"/>
          </a:xfrm>
        </p:spPr>
        <p:txBody>
          <a:bodyPr>
            <a:normAutofit/>
          </a:bodyPr>
          <a:lstStyle/>
          <a:p>
            <a:pPr marL="36900" lvl="0" indent="0">
              <a:buNone/>
            </a:pPr>
            <a:endParaRPr lang="en-US" sz="2400" b="1" dirty="0">
              <a:effectLst/>
            </a:endParaRPr>
          </a:p>
          <a:p>
            <a:pPr marL="36900" lvl="0" indent="0">
              <a:buNone/>
            </a:pPr>
            <a:endParaRPr lang="en-US" sz="2400" b="1" dirty="0"/>
          </a:p>
          <a:p>
            <a:pPr marL="36900" lvl="0" indent="0">
              <a:buNone/>
            </a:pPr>
            <a:endParaRPr lang="en-US" sz="2400" b="1" dirty="0">
              <a:effectLst/>
            </a:endParaRPr>
          </a:p>
          <a:p>
            <a:pPr marL="36900" lvl="0" indent="0">
              <a:buNone/>
            </a:pPr>
            <a:r>
              <a:rPr lang="en-US" sz="2400" b="1" dirty="0">
                <a:effectLst/>
              </a:rPr>
              <a:t>Thank you! </a:t>
            </a:r>
          </a:p>
          <a:p>
            <a:pPr marL="36900" lvl="0" indent="0">
              <a:buNone/>
            </a:pPr>
            <a:endParaRPr lang="en-US" sz="2400" dirty="0"/>
          </a:p>
          <a:p>
            <a:pPr marL="756000" lvl="2" indent="0">
              <a:buNone/>
            </a:pPr>
            <a:r>
              <a:rPr lang="en-US" sz="2200" dirty="0">
                <a:effectLst/>
              </a:rPr>
              <a:t>Alissa N. Baier, Staff Attorney</a:t>
            </a:r>
          </a:p>
          <a:p>
            <a:pPr marL="756000" lvl="2" indent="0">
              <a:buNone/>
            </a:pPr>
            <a:r>
              <a:rPr lang="en-US" sz="2200" dirty="0">
                <a:effectLst/>
              </a:rPr>
              <a:t>Open Door Legal Services</a:t>
            </a:r>
          </a:p>
          <a:p>
            <a:pPr marL="756000" lvl="2" indent="0">
              <a:buNone/>
            </a:pPr>
            <a:r>
              <a:rPr lang="en-US" sz="2200" dirty="0">
                <a:effectLst/>
              </a:rPr>
              <a:t>Seattle’s Union Gospel Mission</a:t>
            </a:r>
          </a:p>
          <a:p>
            <a:pPr marL="756000" lvl="2" indent="0">
              <a:buNone/>
            </a:pPr>
            <a:r>
              <a:rPr lang="en-US" sz="2200" dirty="0">
                <a:effectLst/>
              </a:rPr>
              <a:t>206-682-4642  and </a:t>
            </a:r>
            <a:r>
              <a:rPr lang="en-US" sz="2200" dirty="0">
                <a:effectLst/>
                <a:hlinkClick r:id="rId2"/>
              </a:rPr>
              <a:t>abaier@ugm.org</a:t>
            </a:r>
            <a:r>
              <a:rPr lang="en-US" sz="2200" dirty="0">
                <a:effectLst/>
              </a:rPr>
              <a:t> </a:t>
            </a:r>
          </a:p>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273" y="553469"/>
            <a:ext cx="4333875" cy="1057275"/>
          </a:xfrm>
          <a:prstGeom prst="rect">
            <a:avLst/>
          </a:prstGeom>
        </p:spPr>
      </p:pic>
    </p:spTree>
    <p:extLst>
      <p:ext uri="{BB962C8B-B14F-4D97-AF65-F5344CB8AC3E}">
        <p14:creationId xmlns:p14="http://schemas.microsoft.com/office/powerpoint/2010/main" val="1459838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6737" y="964692"/>
            <a:ext cx="9452225" cy="1188720"/>
          </a:xfrm>
        </p:spPr>
        <p:txBody>
          <a:bodyPr>
            <a:normAutofit fontScale="90000"/>
          </a:bodyPr>
          <a:lstStyle/>
          <a:p>
            <a:r>
              <a:rPr lang="en-US" b="1" dirty="0"/>
              <a:t>HAGUE CONVENTION ON THE CIVIL ASPECTS OF INTERNATIONAL CHILD ABDUCTION</a:t>
            </a:r>
          </a:p>
        </p:txBody>
      </p:sp>
      <p:sp>
        <p:nvSpPr>
          <p:cNvPr id="3" name="Content Placeholder 2"/>
          <p:cNvSpPr>
            <a:spLocks noGrp="1"/>
          </p:cNvSpPr>
          <p:nvPr>
            <p:ph idx="1"/>
          </p:nvPr>
        </p:nvSpPr>
        <p:spPr>
          <a:xfrm>
            <a:off x="924673" y="2558265"/>
            <a:ext cx="10531011" cy="3914453"/>
          </a:xfrm>
        </p:spPr>
        <p:txBody>
          <a:bodyPr>
            <a:normAutofit/>
          </a:bodyPr>
          <a:lstStyle/>
          <a:p>
            <a:pPr marL="228600" lvl="1" indent="0">
              <a:buNone/>
            </a:pPr>
            <a:r>
              <a:rPr lang="en-US" sz="2000" u="sng" dirty="0">
                <a:hlinkClick r:id="rId2"/>
              </a:rPr>
              <a:t>https://www.hcch.net/en/instruments/conventions/specialised-sections/child-abduction</a:t>
            </a:r>
            <a:endParaRPr lang="en-US" sz="2000" u="sng" dirty="0"/>
          </a:p>
          <a:p>
            <a:pPr marL="228600" lvl="1" indent="0">
              <a:buNone/>
            </a:pPr>
            <a:r>
              <a:rPr lang="en-US" sz="2000" u="sng" dirty="0">
                <a:hlinkClick r:id="rId3"/>
              </a:rPr>
              <a:t>https://travel.state.gov/content/travel/en/International-Parental-Child-Abduction/abductions/legain-info-for-parents/why-the-hague-convention-matters.html</a:t>
            </a:r>
            <a:r>
              <a:rPr lang="en-US" sz="2000" u="sng" dirty="0"/>
              <a:t> </a:t>
            </a:r>
          </a:p>
          <a:p>
            <a:pPr marL="228600" lvl="1" indent="0">
              <a:buNone/>
            </a:pPr>
            <a:r>
              <a:rPr lang="en-US" sz="2000" dirty="0"/>
              <a:t>Drafted to ensure the prompt return of children who have been abducted or wrongfully retained in a contracting state that is not their country of habitual residence</a:t>
            </a:r>
          </a:p>
          <a:p>
            <a:pPr lvl="2"/>
            <a:r>
              <a:rPr lang="en-US" sz="2000" dirty="0"/>
              <a:t>Primary intention:  Preserve whatever status quo child custody arrangement existed immediately before an alleged wrongful removal or retention; deterring a parent from crossing international boundaries in search of a more sympathetic court</a:t>
            </a:r>
          </a:p>
          <a:p>
            <a:pPr lvl="2"/>
            <a:r>
              <a:rPr lang="en-US" sz="2000" dirty="0"/>
              <a:t>Applies only to children under the age of 16.</a:t>
            </a:r>
          </a:p>
          <a:p>
            <a:r>
              <a:rPr lang="en-US" sz="2000" dirty="0"/>
              <a:t>As of July 2019, there are 101 nations signed onto the Convention.</a:t>
            </a:r>
          </a:p>
        </p:txBody>
      </p:sp>
    </p:spTree>
    <p:extLst>
      <p:ext uri="{BB962C8B-B14F-4D97-AF65-F5344CB8AC3E}">
        <p14:creationId xmlns:p14="http://schemas.microsoft.com/office/powerpoint/2010/main" val="1434709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Quick intro to Domestic violence</a:t>
            </a:r>
          </a:p>
        </p:txBody>
      </p:sp>
      <p:sp>
        <p:nvSpPr>
          <p:cNvPr id="3" name="Content Placeholder 2"/>
          <p:cNvSpPr>
            <a:spLocks noGrp="1"/>
          </p:cNvSpPr>
          <p:nvPr>
            <p:ph idx="1"/>
          </p:nvPr>
        </p:nvSpPr>
        <p:spPr>
          <a:xfrm>
            <a:off x="1059882" y="2402862"/>
            <a:ext cx="7729728" cy="3372338"/>
          </a:xfrm>
        </p:spPr>
        <p:txBody>
          <a:bodyPr>
            <a:normAutofit/>
          </a:bodyPr>
          <a:lstStyle/>
          <a:p>
            <a:r>
              <a:rPr lang="en-US" b="1" u="sng" dirty="0"/>
              <a:t>Not just physical abuse </a:t>
            </a:r>
          </a:p>
          <a:p>
            <a:r>
              <a:rPr lang="en-US" dirty="0"/>
              <a:t>Not only an anger management or substance abuse problem</a:t>
            </a:r>
          </a:p>
          <a:p>
            <a:r>
              <a:rPr lang="en-US" dirty="0"/>
              <a:t>Not something the victim can control</a:t>
            </a:r>
          </a:p>
          <a:p>
            <a:r>
              <a:rPr lang="en-US" dirty="0"/>
              <a:t>Not just an [insert race/ethnicity here] problem - people of all races, nationalities, socioeconomic statuses, and genders experience DV</a:t>
            </a:r>
          </a:p>
          <a:p>
            <a:r>
              <a:rPr lang="en-US" dirty="0"/>
              <a:t>1 in 3 women in the world. 1 in 4 men in the United States. </a:t>
            </a:r>
          </a:p>
          <a:p>
            <a:r>
              <a:rPr lang="en-US" dirty="0"/>
              <a:t>Cycle of violence: honeymoon phase, tension building, explosion, fear, denial</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78921" y="2577523"/>
            <a:ext cx="3412143" cy="3337662"/>
          </a:xfrm>
          <a:prstGeom prst="rect">
            <a:avLst/>
          </a:prstGeom>
        </p:spPr>
      </p:pic>
    </p:spTree>
    <p:extLst>
      <p:ext uri="{BB962C8B-B14F-4D97-AF65-F5344CB8AC3E}">
        <p14:creationId xmlns:p14="http://schemas.microsoft.com/office/powerpoint/2010/main" val="3859491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4009" y="964692"/>
            <a:ext cx="8137133" cy="1188720"/>
          </a:xfrm>
        </p:spPr>
        <p:txBody>
          <a:bodyPr/>
          <a:lstStyle/>
          <a:p>
            <a:r>
              <a:rPr lang="en-US" b="1" dirty="0"/>
              <a:t>IMMIGRANTs and unique domestic violence concerns</a:t>
            </a:r>
          </a:p>
        </p:txBody>
      </p:sp>
      <p:sp>
        <p:nvSpPr>
          <p:cNvPr id="3" name="Content Placeholder 2"/>
          <p:cNvSpPr>
            <a:spLocks noGrp="1"/>
          </p:cNvSpPr>
          <p:nvPr>
            <p:ph idx="1"/>
          </p:nvPr>
        </p:nvSpPr>
        <p:spPr>
          <a:xfrm>
            <a:off x="1417832" y="2422287"/>
            <a:ext cx="9072081" cy="3660014"/>
          </a:xfrm>
        </p:spPr>
        <p:txBody>
          <a:bodyPr>
            <a:noAutofit/>
          </a:bodyPr>
          <a:lstStyle/>
          <a:p>
            <a:r>
              <a:rPr lang="en-US" sz="2000" dirty="0"/>
              <a:t>Unique forms of abuse include:</a:t>
            </a:r>
          </a:p>
          <a:p>
            <a:pPr lvl="1"/>
            <a:r>
              <a:rPr lang="en-US" sz="2000" dirty="0"/>
              <a:t>Threatening to report the client to ICE</a:t>
            </a:r>
          </a:p>
          <a:p>
            <a:pPr lvl="1"/>
            <a:r>
              <a:rPr lang="en-US" sz="2000" dirty="0"/>
              <a:t>Failing to file paperwork with USCIS </a:t>
            </a:r>
          </a:p>
          <a:p>
            <a:pPr lvl="1"/>
            <a:r>
              <a:rPr lang="en-US" sz="2000" dirty="0"/>
              <a:t>Withdrawing petitions or threatening to do so</a:t>
            </a:r>
          </a:p>
          <a:p>
            <a:pPr lvl="1"/>
            <a:r>
              <a:rPr lang="en-US" sz="2000" dirty="0"/>
              <a:t>Destroying or hiding important identification, such as one’s passport</a:t>
            </a:r>
          </a:p>
          <a:p>
            <a:pPr lvl="1"/>
            <a:r>
              <a:rPr lang="en-US" sz="2000" dirty="0"/>
              <a:t>Destroying treasured property from one’s home country</a:t>
            </a:r>
          </a:p>
          <a:p>
            <a:pPr lvl="1"/>
            <a:r>
              <a:rPr lang="en-US" sz="2000" dirty="0"/>
              <a:t>Isolating the client from their friends, family, local immigrant community, or anyone else who speaks his or her language </a:t>
            </a:r>
          </a:p>
          <a:p>
            <a:pPr lvl="1"/>
            <a:r>
              <a:rPr lang="en-US" sz="2000" dirty="0"/>
              <a:t>Refusal to allow the client to work or to attend ESL classes</a:t>
            </a:r>
          </a:p>
        </p:txBody>
      </p:sp>
    </p:spTree>
    <p:extLst>
      <p:ext uri="{BB962C8B-B14F-4D97-AF65-F5344CB8AC3E}">
        <p14:creationId xmlns:p14="http://schemas.microsoft.com/office/powerpoint/2010/main" val="259035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Quick Notes for working with immigrant survivors</a:t>
            </a:r>
          </a:p>
        </p:txBody>
      </p:sp>
      <p:sp>
        <p:nvSpPr>
          <p:cNvPr id="3" name="Content Placeholder 2"/>
          <p:cNvSpPr>
            <a:spLocks noGrp="1"/>
          </p:cNvSpPr>
          <p:nvPr>
            <p:ph idx="1"/>
          </p:nvPr>
        </p:nvSpPr>
        <p:spPr>
          <a:xfrm>
            <a:off x="1222625" y="2414427"/>
            <a:ext cx="9986481" cy="4130211"/>
          </a:xfrm>
        </p:spPr>
        <p:txBody>
          <a:bodyPr>
            <a:normAutofit/>
          </a:bodyPr>
          <a:lstStyle/>
          <a:p>
            <a:r>
              <a:rPr lang="en-US" dirty="0"/>
              <a:t>Recognize additional barriers: language, education-level, cultural considerations, fear of law enforcement</a:t>
            </a:r>
          </a:p>
          <a:p>
            <a:r>
              <a:rPr lang="en-US" dirty="0"/>
              <a:t>Language conveys meaning, but meaning also cannot be separated from culture. (i.e. marital rape, military/police, etc.) </a:t>
            </a:r>
          </a:p>
          <a:p>
            <a:r>
              <a:rPr lang="en-US" dirty="0"/>
              <a:t>Meet client where they are at.  Listen.  Believe.  Ask clarifying questions. </a:t>
            </a:r>
          </a:p>
          <a:p>
            <a:r>
              <a:rPr lang="en-US" dirty="0"/>
              <a:t>Never assume what the client wants.</a:t>
            </a:r>
          </a:p>
          <a:p>
            <a:r>
              <a:rPr lang="en-US" dirty="0"/>
              <a:t>Generate options. </a:t>
            </a:r>
          </a:p>
          <a:p>
            <a:r>
              <a:rPr lang="en-US" dirty="0"/>
              <a:t>Seek to empower them. Emphasize parts of the process that the clients themselves can control.</a:t>
            </a:r>
          </a:p>
          <a:p>
            <a:r>
              <a:rPr lang="en-US" dirty="0"/>
              <a:t>Acknowledge the limitations of the legal system. </a:t>
            </a:r>
          </a:p>
          <a:p>
            <a:r>
              <a:rPr lang="en-US" dirty="0"/>
              <a:t>Recognize non-legal needs (emotional, economic, etc.)</a:t>
            </a:r>
          </a:p>
          <a:p>
            <a:r>
              <a:rPr lang="en-US" dirty="0"/>
              <a:t>Accept that sometimes reconciliation happens.</a:t>
            </a:r>
          </a:p>
          <a:p>
            <a:endParaRPr lang="en-US" dirty="0"/>
          </a:p>
        </p:txBody>
      </p:sp>
    </p:spTree>
    <p:extLst>
      <p:ext uri="{BB962C8B-B14F-4D97-AF65-F5344CB8AC3E}">
        <p14:creationId xmlns:p14="http://schemas.microsoft.com/office/powerpoint/2010/main" val="4025673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U.S. IMMIGRATION RELIEF</a:t>
            </a:r>
          </a:p>
        </p:txBody>
      </p:sp>
      <p:sp>
        <p:nvSpPr>
          <p:cNvPr id="3" name="Content Placeholder 2"/>
          <p:cNvSpPr>
            <a:spLocks noGrp="1"/>
          </p:cNvSpPr>
          <p:nvPr>
            <p:ph idx="1"/>
          </p:nvPr>
        </p:nvSpPr>
        <p:spPr>
          <a:xfrm>
            <a:off x="893852" y="2332234"/>
            <a:ext cx="10346076" cy="4048018"/>
          </a:xfrm>
        </p:spPr>
        <p:txBody>
          <a:bodyPr>
            <a:normAutofit fontScale="70000" lnSpcReduction="20000"/>
          </a:bodyPr>
          <a:lstStyle/>
          <a:p>
            <a:pPr lvl="1"/>
            <a:r>
              <a:rPr lang="en-US" sz="2800" b="1" u="sng" dirty="0"/>
              <a:t>AGENCIES: </a:t>
            </a:r>
            <a:r>
              <a:rPr lang="en-US" sz="2800" dirty="0"/>
              <a:t>Department of Homeland Security (DHS) has 3 distinct agencies:</a:t>
            </a:r>
          </a:p>
          <a:p>
            <a:pPr lvl="2"/>
            <a:r>
              <a:rPr lang="en-US" sz="2800" b="1" dirty="0"/>
              <a:t>USCIS</a:t>
            </a:r>
            <a:r>
              <a:rPr lang="en-US" sz="2800" dirty="0"/>
              <a:t>: Citizenship and Immigration Services (</a:t>
            </a:r>
            <a:r>
              <a:rPr lang="en-US" sz="2800" i="1" dirty="0"/>
              <a:t>paper-pushers</a:t>
            </a:r>
            <a:r>
              <a:rPr lang="en-US" sz="2800" dirty="0"/>
              <a:t>)</a:t>
            </a:r>
          </a:p>
          <a:p>
            <a:pPr lvl="2"/>
            <a:r>
              <a:rPr lang="en-US" sz="2800" b="1" dirty="0"/>
              <a:t>ICE</a:t>
            </a:r>
            <a:r>
              <a:rPr lang="en-US" sz="2800" dirty="0"/>
              <a:t>: Immigration and Customs Enforcement (</a:t>
            </a:r>
            <a:r>
              <a:rPr lang="en-US" sz="2800" i="1" dirty="0"/>
              <a:t>police</a:t>
            </a:r>
            <a:r>
              <a:rPr lang="en-US" sz="2800" dirty="0"/>
              <a:t> / </a:t>
            </a:r>
            <a:r>
              <a:rPr lang="en-US" sz="2800" i="1" dirty="0"/>
              <a:t>prosecutor</a:t>
            </a:r>
            <a:r>
              <a:rPr lang="en-US" sz="2800" dirty="0"/>
              <a:t>)</a:t>
            </a:r>
          </a:p>
          <a:p>
            <a:pPr lvl="2"/>
            <a:r>
              <a:rPr lang="en-US" sz="2800" b="1" dirty="0"/>
              <a:t>CBP</a:t>
            </a:r>
            <a:r>
              <a:rPr lang="en-US" sz="2800" dirty="0"/>
              <a:t>: Customs and Border Protection (</a:t>
            </a:r>
            <a:r>
              <a:rPr lang="en-US" sz="2800" i="1" dirty="0"/>
              <a:t>passport inspection</a:t>
            </a:r>
            <a:r>
              <a:rPr lang="en-US" sz="2800" dirty="0"/>
              <a:t> / </a:t>
            </a:r>
            <a:r>
              <a:rPr lang="en-US" sz="2800" i="1" dirty="0"/>
              <a:t>ports of entry</a:t>
            </a:r>
            <a:r>
              <a:rPr lang="en-US" sz="2800" dirty="0"/>
              <a:t>)</a:t>
            </a:r>
          </a:p>
          <a:p>
            <a:pPr lvl="1"/>
            <a:endParaRPr lang="en-US" sz="2800" b="1" dirty="0"/>
          </a:p>
          <a:p>
            <a:pPr lvl="1"/>
            <a:r>
              <a:rPr lang="en-US" sz="2800" b="1" dirty="0"/>
              <a:t>Affirmative applications (USCIS) v. defensive representation (ICE)</a:t>
            </a:r>
          </a:p>
          <a:p>
            <a:pPr lvl="1"/>
            <a:endParaRPr lang="en-US" sz="2800" dirty="0"/>
          </a:p>
          <a:p>
            <a:pPr lvl="1"/>
            <a:r>
              <a:rPr lang="en-US" sz="2800" b="1" u="sng" dirty="0"/>
              <a:t>FEDERAL CIVIL LAW:</a:t>
            </a:r>
            <a:r>
              <a:rPr lang="en-US" sz="2800" dirty="0"/>
              <a:t> Immigration and Nationality Act (INA) </a:t>
            </a:r>
          </a:p>
          <a:p>
            <a:pPr lvl="2"/>
            <a:r>
              <a:rPr lang="en-US" sz="2800" dirty="0"/>
              <a:t>The McCarran-Walter bill of 1952, Public Law No. 82-414, collected and codified many existing provisions and reorganized the structure of immigration law into the INA. </a:t>
            </a:r>
          </a:p>
        </p:txBody>
      </p:sp>
    </p:spTree>
    <p:extLst>
      <p:ext uri="{BB962C8B-B14F-4D97-AF65-F5344CB8AC3E}">
        <p14:creationId xmlns:p14="http://schemas.microsoft.com/office/powerpoint/2010/main" val="1070197751"/>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886</TotalTime>
  <Words>4430</Words>
  <Application>Microsoft Office PowerPoint</Application>
  <PresentationFormat>Widescreen</PresentationFormat>
  <Paragraphs>306</Paragraphs>
  <Slides>42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Calibri</vt:lpstr>
      <vt:lpstr>Gill Sans MT</vt:lpstr>
      <vt:lpstr>Parcel</vt:lpstr>
      <vt:lpstr>At the Intersection of Family Law, Domestic Violence, and Immigration: A Case Study Discussion</vt:lpstr>
      <vt:lpstr>Quick outline:</vt:lpstr>
      <vt:lpstr>Family issues  (state law applies)</vt:lpstr>
      <vt:lpstr>Relocation / Jurisdiction issues</vt:lpstr>
      <vt:lpstr>HAGUE CONVENTION ON THE CIVIL ASPECTS OF INTERNATIONAL CHILD ABDUCTION</vt:lpstr>
      <vt:lpstr>Quick intro to Domestic violence</vt:lpstr>
      <vt:lpstr>IMMIGRANTs and unique domestic violence concerns</vt:lpstr>
      <vt:lpstr>Quick Notes for working with immigrant survivors</vt:lpstr>
      <vt:lpstr>U.S. IMMIGRATION RELIEF</vt:lpstr>
      <vt:lpstr>Types of “status” </vt:lpstr>
      <vt:lpstr>Asking the right questions</vt:lpstr>
      <vt:lpstr>FREEDOM OF INFORMATION ACT (FOIA) REQUESTS </vt:lpstr>
      <vt:lpstr>“FAMILY” AS DEFINED BY THE INA</vt:lpstr>
      <vt:lpstr>FAMILY / SPOUSE PETITIONS</vt:lpstr>
      <vt:lpstr>VAWA</vt:lpstr>
      <vt:lpstr>“Green card” renewal and replacements</vt:lpstr>
      <vt:lpstr>Removal of conditions on  “green cards”</vt:lpstr>
      <vt:lpstr>U visas</vt:lpstr>
      <vt:lpstr>T visa</vt:lpstr>
      <vt:lpstr>ASYLUM</vt:lpstr>
      <vt:lpstr>Special immigrant juvenile status (sijs)</vt:lpstr>
      <vt:lpstr>Deferred Action for Childhood Arrivals (DACA)</vt:lpstr>
      <vt:lpstr>Employment authorization (“Work Permits”)</vt:lpstr>
      <vt:lpstr>What if a client IS NOt eligible for any immigration relief? </vt:lpstr>
      <vt:lpstr>PowerPoint Presentation</vt:lpstr>
      <vt:lpstr>CRISTAL</vt:lpstr>
      <vt:lpstr>CRISTAL</vt:lpstr>
      <vt:lpstr>ARIANA</vt:lpstr>
      <vt:lpstr>ARIANA</vt:lpstr>
      <vt:lpstr>JANESSA</vt:lpstr>
      <vt:lpstr>janessa</vt:lpstr>
      <vt:lpstr>lila</vt:lpstr>
      <vt:lpstr>LILA</vt:lpstr>
      <vt:lpstr>ROBERTO</vt:lpstr>
      <vt:lpstr>roberto</vt:lpstr>
      <vt:lpstr>OSCAR</vt:lpstr>
      <vt:lpstr>OSCAR</vt:lpstr>
      <vt:lpstr>Frieda </vt:lpstr>
      <vt:lpstr>FRIEDA</vt:lpstr>
      <vt:lpstr>natalie</vt:lpstr>
      <vt:lpstr>natalie</vt:lpstr>
      <vt:lpstr>PowerPoint Presentation</vt:lpstr>
    </vt:vector>
  </TitlesOfParts>
  <Company>Seattle's Union Gospel 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 TO IMMIGRATION LAW  FOR CHRISTIAN LEGAL AID CLINICS</dc:title>
  <dc:creator>Baier, Alissa</dc:creator>
  <cp:lastModifiedBy>Laura Nammo</cp:lastModifiedBy>
  <cp:revision>64</cp:revision>
  <cp:lastPrinted>2017-10-24T23:44:06Z</cp:lastPrinted>
  <dcterms:created xsi:type="dcterms:W3CDTF">2017-10-17T19:34:25Z</dcterms:created>
  <dcterms:modified xsi:type="dcterms:W3CDTF">2020-10-12T19:16:14Z</dcterms:modified>
</cp:coreProperties>
</file>