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handoutMasterIdLst>
    <p:handoutMasterId r:id="rId54"/>
  </p:handoutMasterIdLst>
  <p:sldIdLst>
    <p:sldId id="256" r:id="rId2"/>
    <p:sldId id="257" r:id="rId3"/>
    <p:sldId id="258" r:id="rId4"/>
    <p:sldId id="259" r:id="rId5"/>
    <p:sldId id="260" r:id="rId6"/>
    <p:sldId id="261" r:id="rId7"/>
    <p:sldId id="262" r:id="rId8"/>
    <p:sldId id="263" r:id="rId9"/>
    <p:sldId id="268" r:id="rId10"/>
    <p:sldId id="269" r:id="rId11"/>
    <p:sldId id="264" r:id="rId12"/>
    <p:sldId id="270" r:id="rId13"/>
    <p:sldId id="271" r:id="rId14"/>
    <p:sldId id="278" r:id="rId15"/>
    <p:sldId id="311" r:id="rId16"/>
    <p:sldId id="279" r:id="rId17"/>
    <p:sldId id="272" r:id="rId18"/>
    <p:sldId id="265" r:id="rId19"/>
    <p:sldId id="273" r:id="rId20"/>
    <p:sldId id="266" r:id="rId21"/>
    <p:sldId id="267" r:id="rId22"/>
    <p:sldId id="280" r:id="rId23"/>
    <p:sldId id="281" r:id="rId24"/>
    <p:sldId id="286" r:id="rId25"/>
    <p:sldId id="291" r:id="rId26"/>
    <p:sldId id="292" r:id="rId27"/>
    <p:sldId id="300" r:id="rId28"/>
    <p:sldId id="282" r:id="rId29"/>
    <p:sldId id="294" r:id="rId30"/>
    <p:sldId id="295" r:id="rId31"/>
    <p:sldId id="296" r:id="rId32"/>
    <p:sldId id="297" r:id="rId33"/>
    <p:sldId id="284" r:id="rId34"/>
    <p:sldId id="293" r:id="rId35"/>
    <p:sldId id="298" r:id="rId36"/>
    <p:sldId id="302" r:id="rId37"/>
    <p:sldId id="283" r:id="rId38"/>
    <p:sldId id="290" r:id="rId39"/>
    <p:sldId id="299" r:id="rId40"/>
    <p:sldId id="304" r:id="rId41"/>
    <p:sldId id="305" r:id="rId42"/>
    <p:sldId id="303" r:id="rId43"/>
    <p:sldId id="306" r:id="rId44"/>
    <p:sldId id="301" r:id="rId45"/>
    <p:sldId id="307" r:id="rId46"/>
    <p:sldId id="285" r:id="rId47"/>
    <p:sldId id="287" r:id="rId48"/>
    <p:sldId id="308" r:id="rId49"/>
    <p:sldId id="309" r:id="rId50"/>
    <p:sldId id="310" r:id="rId51"/>
    <p:sldId id="288"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eila Fell"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08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handoutMaster" Target="handoutMasters/handoutMaster1.xml"/><Relationship Id="rId55" Type="http://schemas.openxmlformats.org/officeDocument/2006/relationships/printerSettings" Target="printerSettings/printerSettings1.bin"/><Relationship Id="rId56" Type="http://schemas.openxmlformats.org/officeDocument/2006/relationships/commentAuthors" Target="commentAuthors.xml"/><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79688B-8339-AF4E-9ED0-DCA6B1312660}" type="datetimeFigureOut">
              <a:rPr lang="en-US" smtClean="0"/>
              <a:t>6/9/16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32443B-A4F0-ED49-9B62-21860F438034}" type="slidenum">
              <a:rPr lang="en-US" smtClean="0"/>
              <a:t>‹#›</a:t>
            </a:fld>
            <a:endParaRPr lang="en-US"/>
          </a:p>
        </p:txBody>
      </p:sp>
    </p:spTree>
    <p:extLst>
      <p:ext uri="{BB962C8B-B14F-4D97-AF65-F5344CB8AC3E}">
        <p14:creationId xmlns:p14="http://schemas.microsoft.com/office/powerpoint/2010/main" val="315469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81EE95-37F7-6548-B934-784E18B94DFE}" type="datetimeFigureOut">
              <a:rPr lang="en-US" smtClean="0"/>
              <a:t>6/9/16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828046-4C31-C349-A63D-A1D5A99C973C}" type="slidenum">
              <a:rPr lang="en-US" smtClean="0"/>
              <a:t>‹#›</a:t>
            </a:fld>
            <a:endParaRPr lang="en-US"/>
          </a:p>
        </p:txBody>
      </p:sp>
    </p:spTree>
    <p:extLst>
      <p:ext uri="{BB962C8B-B14F-4D97-AF65-F5344CB8AC3E}">
        <p14:creationId xmlns:p14="http://schemas.microsoft.com/office/powerpoint/2010/main" val="25307639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828046-4C31-C349-A63D-A1D5A99C973C}" type="slidenum">
              <a:rPr lang="en-US" smtClean="0"/>
              <a:t>4</a:t>
            </a:fld>
            <a:endParaRPr lang="en-US"/>
          </a:p>
        </p:txBody>
      </p:sp>
    </p:spTree>
    <p:extLst>
      <p:ext uri="{BB962C8B-B14F-4D97-AF65-F5344CB8AC3E}">
        <p14:creationId xmlns:p14="http://schemas.microsoft.com/office/powerpoint/2010/main" val="1335229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828046-4C31-C349-A63D-A1D5A99C973C}" type="slidenum">
              <a:rPr lang="en-US" smtClean="0"/>
              <a:t>5</a:t>
            </a:fld>
            <a:endParaRPr lang="en-US"/>
          </a:p>
        </p:txBody>
      </p:sp>
    </p:spTree>
    <p:extLst>
      <p:ext uri="{BB962C8B-B14F-4D97-AF65-F5344CB8AC3E}">
        <p14:creationId xmlns:p14="http://schemas.microsoft.com/office/powerpoint/2010/main" val="610368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828046-4C31-C349-A63D-A1D5A99C973C}" type="slidenum">
              <a:rPr lang="en-US" smtClean="0"/>
              <a:t>21</a:t>
            </a:fld>
            <a:endParaRPr lang="en-US"/>
          </a:p>
        </p:txBody>
      </p:sp>
    </p:spTree>
    <p:extLst>
      <p:ext uri="{BB962C8B-B14F-4D97-AF65-F5344CB8AC3E}">
        <p14:creationId xmlns:p14="http://schemas.microsoft.com/office/powerpoint/2010/main" val="936219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6/9/16</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6/9/16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6/9/16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6/9/16</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6/9/16</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6/9/16</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6/9/16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6/9/16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6/9/16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6/9/16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6/9/16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6/9/16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6/9/16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6/9/16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6/9/16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6/9/16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6/9/16</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isabilityjustice.org/courtroom-access-and-accommodations/" TargetMode="External"/><Relationship Id="rId3" Type="http://schemas.openxmlformats.org/officeDocument/2006/relationships/hyperlink" Target="http://www.sconet.state.oh.us/publications/interpreter_services/DeafHOHbenchcard.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ohiolegalservices.org" TargetMode="External"/><Relationship Id="rId4" Type="http://schemas.openxmlformats.org/officeDocument/2006/relationships/hyperlink" Target="http://www.fcmcclerk.com/resources/pdf/KeysBrochure2.pdf" TargetMode="External"/><Relationship Id="rId5" Type="http://schemas.openxmlformats.org/officeDocument/2006/relationships/hyperlink" Target="http://www.supremecourt.ohio.gov/Publications/filingGuide.pdf" TargetMode="External"/><Relationship Id="rId6" Type="http://schemas.openxmlformats.org/officeDocument/2006/relationships/hyperlink" Target="http://clevelandlawlibrary.org/" TargetMode="External"/><Relationship Id="rId1" Type="http://schemas.openxmlformats.org/officeDocument/2006/relationships/slideLayout" Target="../slideLayouts/slideLayout2.xml"/><Relationship Id="rId2" Type="http://schemas.openxmlformats.org/officeDocument/2006/relationships/hyperlink" Target="https://lasclev.org/resources/overview/"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thehousingcenter.org/" TargetMode="External"/><Relationship Id="rId4" Type="http://schemas.openxmlformats.org/officeDocument/2006/relationships/hyperlink" Target="http://www.nhsconsumerlawcenter.org/" TargetMode="External"/><Relationship Id="rId5" Type="http://schemas.openxmlformats.org/officeDocument/2006/relationships/hyperlink" Target="http://www.reentrycoalition.ohio.gov" TargetMode="External"/><Relationship Id="rId6" Type="http://schemas.openxmlformats.org/officeDocument/2006/relationships/hyperlink" Target="http://www.proseniors.org/" TargetMode="External"/><Relationship Id="rId1" Type="http://schemas.openxmlformats.org/officeDocument/2006/relationships/slideLayout" Target="../slideLayouts/slideLayout2.xml"/><Relationship Id="rId2" Type="http://schemas.openxmlformats.org/officeDocument/2006/relationships/hyperlink" Target="http://www.clevelandtenant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foa.org/barnone/barnone_collaboration.html%23numbers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justice.gov/sites/default/files/atj/legacy/2011/01/31/dv-pipeline-project-web-fact-sheet.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connecticutlawreview.org/files/2015/01/9-Steinberg.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aw.gov"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4420" y="3257540"/>
            <a:ext cx="6762749" cy="1470025"/>
          </a:xfrm>
        </p:spPr>
        <p:txBody>
          <a:bodyPr/>
          <a:lstStyle/>
          <a:p>
            <a:r>
              <a:rPr lang="en-US" dirty="0" smtClean="0"/>
              <a:t>Considerations in Pro Se Assistance &amp; Pro Bono Representation</a:t>
            </a:r>
            <a:endParaRPr lang="en-US" dirty="0"/>
          </a:p>
        </p:txBody>
      </p:sp>
      <p:pic>
        <p:nvPicPr>
          <p:cNvPr id="5" name="Picture 4" descr="ScrantonRoadMinistries_Logo_CMYK.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6476" y="356241"/>
            <a:ext cx="3482450" cy="1054931"/>
          </a:xfrm>
          <a:prstGeom prst="rect">
            <a:avLst/>
          </a:prstGeom>
        </p:spPr>
      </p:pic>
    </p:spTree>
    <p:extLst>
      <p:ext uri="{BB962C8B-B14F-4D97-AF65-F5344CB8AC3E}">
        <p14:creationId xmlns:p14="http://schemas.microsoft.com/office/powerpoint/2010/main" val="71963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Unauthorized Practice of Law for Pro Se/Unrepresented Litigants</a:t>
            </a:r>
            <a:endParaRPr lang="en-US" dirty="0"/>
          </a:p>
        </p:txBody>
      </p:sp>
      <p:sp>
        <p:nvSpPr>
          <p:cNvPr id="3" name="Content Placeholder 2"/>
          <p:cNvSpPr>
            <a:spLocks noGrp="1"/>
          </p:cNvSpPr>
          <p:nvPr>
            <p:ph idx="1"/>
          </p:nvPr>
        </p:nvSpPr>
        <p:spPr>
          <a:xfrm>
            <a:off x="268142" y="1445308"/>
            <a:ext cx="8604925" cy="4836959"/>
          </a:xfrm>
        </p:spPr>
        <p:txBody>
          <a:bodyPr>
            <a:normAutofit fontScale="77500" lnSpcReduction="20000"/>
          </a:bodyPr>
          <a:lstStyle/>
          <a:p>
            <a:r>
              <a:rPr lang="en-US" sz="2300" dirty="0" smtClean="0"/>
              <a:t>Prohibits non-attorneys from providing legal advice, preparing legal papers or pleadings, charging fees, carrying out legal proceedings in court</a:t>
            </a:r>
          </a:p>
          <a:p>
            <a:r>
              <a:rPr lang="en-US" sz="2300" i="1" dirty="0" smtClean="0"/>
              <a:t>LCBA v. </a:t>
            </a:r>
            <a:r>
              <a:rPr lang="en-US" sz="2300" i="1" dirty="0" err="1" smtClean="0"/>
              <a:t>Zubaidah</a:t>
            </a:r>
            <a:r>
              <a:rPr lang="en-US" sz="2300" i="1" dirty="0" smtClean="0"/>
              <a:t> </a:t>
            </a:r>
          </a:p>
          <a:p>
            <a:pPr lvl="1"/>
            <a:r>
              <a:rPr lang="en-US" sz="2300" i="1" dirty="0" smtClean="0"/>
              <a:t>Not</a:t>
            </a:r>
            <a:r>
              <a:rPr lang="en-US" sz="2300" dirty="0" smtClean="0"/>
              <a:t> UPL: Community activism, character/reference letter, </a:t>
            </a:r>
            <a:r>
              <a:rPr lang="en-US" sz="2300" dirty="0" err="1" smtClean="0"/>
              <a:t>nonlegal</a:t>
            </a:r>
            <a:r>
              <a:rPr lang="en-US" sz="2300" dirty="0" smtClean="0"/>
              <a:t> advice</a:t>
            </a:r>
          </a:p>
          <a:p>
            <a:pPr lvl="1"/>
            <a:r>
              <a:rPr lang="en-US" sz="2300" dirty="0" smtClean="0"/>
              <a:t>UPL: Signing formal agreements, presentation of legal arguments in court</a:t>
            </a:r>
          </a:p>
          <a:p>
            <a:r>
              <a:rPr lang="en-US" sz="2300" i="1" dirty="0" smtClean="0"/>
              <a:t>CBA v. Henley </a:t>
            </a:r>
            <a:r>
              <a:rPr lang="en-US" sz="2300" dirty="0" smtClean="0"/>
              <a:t>– Advising of legal rights and terms/conditions of settlement</a:t>
            </a:r>
          </a:p>
          <a:p>
            <a:r>
              <a:rPr lang="en-US" sz="2300" dirty="0" smtClean="0"/>
              <a:t>Disclaimers, good intentions, or free services do not excuse UPL</a:t>
            </a:r>
            <a:endParaRPr lang="en-US" sz="2300" i="1" dirty="0" smtClean="0"/>
          </a:p>
          <a:p>
            <a:r>
              <a:rPr lang="en-US" sz="2300" dirty="0" smtClean="0"/>
              <a:t>Examples</a:t>
            </a:r>
          </a:p>
          <a:p>
            <a:pPr lvl="1"/>
            <a:r>
              <a:rPr lang="en-US" sz="2300" dirty="0" smtClean="0"/>
              <a:t>Friends/Family Members drafting pleadings or providing court representation</a:t>
            </a:r>
          </a:p>
          <a:p>
            <a:pPr lvl="1"/>
            <a:r>
              <a:rPr lang="en-US" sz="2300" dirty="0" err="1" smtClean="0"/>
              <a:t>Notarios</a:t>
            </a:r>
            <a:endParaRPr lang="en-US" sz="2300" dirty="0" smtClean="0"/>
          </a:p>
          <a:p>
            <a:pPr lvl="1"/>
            <a:r>
              <a:rPr lang="en-US" sz="2300" dirty="0" smtClean="0"/>
              <a:t>Community Activists providing representation</a:t>
            </a:r>
          </a:p>
          <a:p>
            <a:pPr lvl="1"/>
            <a:r>
              <a:rPr lang="en-US" sz="2300" dirty="0" smtClean="0"/>
              <a:t>Clinic volunteers/paralegals/law students</a:t>
            </a:r>
            <a:endParaRPr lang="en-US" dirty="0" smtClean="0"/>
          </a:p>
        </p:txBody>
      </p:sp>
      <p:sp>
        <p:nvSpPr>
          <p:cNvPr id="4" name="TextBox 3"/>
          <p:cNvSpPr txBox="1"/>
          <p:nvPr/>
        </p:nvSpPr>
        <p:spPr>
          <a:xfrm>
            <a:off x="268142" y="5996226"/>
            <a:ext cx="6281087" cy="861774"/>
          </a:xfrm>
          <a:prstGeom prst="rect">
            <a:avLst/>
          </a:prstGeom>
          <a:noFill/>
        </p:spPr>
        <p:txBody>
          <a:bodyPr wrap="none" rtlCol="0">
            <a:spAutoFit/>
          </a:bodyPr>
          <a:lstStyle/>
          <a:p>
            <a:r>
              <a:rPr lang="en-US" sz="1600" dirty="0">
                <a:solidFill>
                  <a:schemeClr val="bg1"/>
                </a:solidFill>
              </a:rPr>
              <a:t>Lorain </a:t>
            </a:r>
            <a:r>
              <a:rPr lang="en-US" sz="1600" dirty="0" err="1">
                <a:solidFill>
                  <a:schemeClr val="bg1"/>
                </a:solidFill>
              </a:rPr>
              <a:t>Cty</a:t>
            </a:r>
            <a:r>
              <a:rPr lang="en-US" sz="1600" dirty="0">
                <a:solidFill>
                  <a:schemeClr val="bg1"/>
                </a:solidFill>
              </a:rPr>
              <a:t>. Bar Assn. v. </a:t>
            </a:r>
            <a:r>
              <a:rPr lang="en-US" sz="1600" dirty="0" err="1">
                <a:solidFill>
                  <a:schemeClr val="bg1"/>
                </a:solidFill>
              </a:rPr>
              <a:t>Zubaidah</a:t>
            </a:r>
            <a:r>
              <a:rPr lang="en-US" sz="1600" dirty="0">
                <a:solidFill>
                  <a:schemeClr val="bg1"/>
                </a:solidFill>
              </a:rPr>
              <a:t>, 140 Ohio St. 3d 495, 496 (2014).</a:t>
            </a:r>
          </a:p>
          <a:p>
            <a:r>
              <a:rPr lang="en-US" sz="1600" dirty="0">
                <a:solidFill>
                  <a:schemeClr val="bg1"/>
                </a:solidFill>
              </a:rPr>
              <a:t>Cleveland Bar Assn. v. Henley, 766 N.E.2d 130 (2002).</a:t>
            </a:r>
          </a:p>
          <a:p>
            <a:endParaRPr lang="en-US" dirty="0">
              <a:solidFill>
                <a:schemeClr val="bg1"/>
              </a:solidFill>
            </a:endParaRPr>
          </a:p>
        </p:txBody>
      </p:sp>
    </p:spTree>
    <p:extLst>
      <p:ext uri="{BB962C8B-B14F-4D97-AF65-F5344CB8AC3E}">
        <p14:creationId xmlns:p14="http://schemas.microsoft.com/office/powerpoint/2010/main" val="1484889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550333"/>
            <a:ext cx="7583487" cy="1044388"/>
          </a:xfrm>
        </p:spPr>
        <p:txBody>
          <a:bodyPr/>
          <a:lstStyle/>
          <a:p>
            <a:r>
              <a:rPr lang="en-US" dirty="0" smtClean="0"/>
              <a:t>Barriers to Pro Se Litigants – Success Rates</a:t>
            </a:r>
            <a:endParaRPr lang="en-US" dirty="0"/>
          </a:p>
        </p:txBody>
      </p:sp>
      <p:sp>
        <p:nvSpPr>
          <p:cNvPr id="3" name="Content Placeholder 2"/>
          <p:cNvSpPr>
            <a:spLocks noGrp="1"/>
          </p:cNvSpPr>
          <p:nvPr>
            <p:ph idx="1"/>
          </p:nvPr>
        </p:nvSpPr>
        <p:spPr/>
        <p:txBody>
          <a:bodyPr/>
          <a:lstStyle/>
          <a:p>
            <a:r>
              <a:rPr lang="en-US" dirty="0" smtClean="0"/>
              <a:t>Those represented by an attorney before administrative agencies (SSI, immigration, unemployment) have up to 2-3 times more success than those unrepresented by counsel</a:t>
            </a:r>
          </a:p>
          <a:p>
            <a:r>
              <a:rPr lang="en-US" dirty="0" smtClean="0"/>
              <a:t>74% of non-detained immigrants with counsel prevailed in their cases, as compared to 13% of those without counsel</a:t>
            </a:r>
          </a:p>
          <a:p>
            <a:r>
              <a:rPr lang="en-US" dirty="0" smtClean="0"/>
              <a:t>Discuss: What are some potential barriers to success for pro se litigants?</a:t>
            </a:r>
          </a:p>
        </p:txBody>
      </p:sp>
    </p:spTree>
    <p:extLst>
      <p:ext uri="{BB962C8B-B14F-4D97-AF65-F5344CB8AC3E}">
        <p14:creationId xmlns:p14="http://schemas.microsoft.com/office/powerpoint/2010/main" val="2259458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Se Litigants</a:t>
            </a:r>
            <a:endParaRPr lang="en-US" dirty="0"/>
          </a:p>
        </p:txBody>
      </p:sp>
      <p:sp>
        <p:nvSpPr>
          <p:cNvPr id="3" name="Content Placeholder 2"/>
          <p:cNvSpPr>
            <a:spLocks noGrp="1"/>
          </p:cNvSpPr>
          <p:nvPr>
            <p:ph idx="1"/>
          </p:nvPr>
        </p:nvSpPr>
        <p:spPr>
          <a:xfrm>
            <a:off x="779463" y="1828799"/>
            <a:ext cx="7771870" cy="4538133"/>
          </a:xfrm>
        </p:spPr>
        <p:txBody>
          <a:bodyPr>
            <a:normAutofit lnSpcReduction="10000"/>
          </a:bodyPr>
          <a:lstStyle/>
          <a:p>
            <a:r>
              <a:rPr lang="en-US" dirty="0" smtClean="0"/>
              <a:t>Lack of knowledge of law</a:t>
            </a:r>
          </a:p>
          <a:p>
            <a:r>
              <a:rPr lang="en-US" dirty="0" smtClean="0"/>
              <a:t>Lack of knowledge of procedure</a:t>
            </a:r>
          </a:p>
          <a:p>
            <a:r>
              <a:rPr lang="en-US" dirty="0" smtClean="0"/>
              <a:t>Literacy/education/technology limitations</a:t>
            </a:r>
          </a:p>
          <a:p>
            <a:r>
              <a:rPr lang="en-US" dirty="0" smtClean="0"/>
              <a:t>Effective Communication </a:t>
            </a:r>
          </a:p>
          <a:p>
            <a:r>
              <a:rPr lang="en-US" dirty="0" smtClean="0"/>
              <a:t>Language limitations</a:t>
            </a:r>
          </a:p>
          <a:p>
            <a:r>
              <a:rPr lang="en-US" dirty="0" smtClean="0"/>
              <a:t>Disability limitations</a:t>
            </a:r>
          </a:p>
          <a:p>
            <a:r>
              <a:rPr lang="en-US" dirty="0" smtClean="0"/>
              <a:t>Transportation</a:t>
            </a:r>
          </a:p>
          <a:p>
            <a:r>
              <a:rPr lang="en-US" dirty="0" smtClean="0"/>
              <a:t>Decorum/Presentation</a:t>
            </a:r>
          </a:p>
          <a:p>
            <a:pPr marL="0" indent="0">
              <a:buNone/>
            </a:pPr>
            <a:endParaRPr lang="en-US" dirty="0" smtClean="0"/>
          </a:p>
          <a:p>
            <a:endParaRPr lang="en-US" dirty="0" smtClean="0"/>
          </a:p>
        </p:txBody>
      </p:sp>
    </p:spTree>
    <p:extLst>
      <p:ext uri="{BB962C8B-B14F-4D97-AF65-F5344CB8AC3E}">
        <p14:creationId xmlns:p14="http://schemas.microsoft.com/office/powerpoint/2010/main" val="591662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Se Litigants – Addressing Limitations</a:t>
            </a:r>
            <a:endParaRPr lang="en-US" dirty="0"/>
          </a:p>
        </p:txBody>
      </p:sp>
      <p:sp>
        <p:nvSpPr>
          <p:cNvPr id="3" name="Content Placeholder 2"/>
          <p:cNvSpPr>
            <a:spLocks noGrp="1"/>
          </p:cNvSpPr>
          <p:nvPr>
            <p:ph idx="1"/>
          </p:nvPr>
        </p:nvSpPr>
        <p:spPr>
          <a:xfrm>
            <a:off x="494829" y="1425388"/>
            <a:ext cx="8462904" cy="5158960"/>
          </a:xfrm>
        </p:spPr>
        <p:txBody>
          <a:bodyPr>
            <a:normAutofit lnSpcReduction="10000"/>
          </a:bodyPr>
          <a:lstStyle/>
          <a:p>
            <a:r>
              <a:rPr lang="en-US" dirty="0" smtClean="0"/>
              <a:t>Lack of legal/procedural knowledge</a:t>
            </a:r>
          </a:p>
          <a:p>
            <a:pPr lvl="1"/>
            <a:r>
              <a:rPr lang="en-US" dirty="0" smtClean="0"/>
              <a:t>Pro Se Offices/Assistance</a:t>
            </a:r>
          </a:p>
          <a:p>
            <a:pPr lvl="1"/>
            <a:r>
              <a:rPr lang="en-US" dirty="0" smtClean="0"/>
              <a:t>Juvenile Justice Center– Pro Se Offices - </a:t>
            </a:r>
            <a:r>
              <a:rPr lang="en-US" dirty="0"/>
              <a:t>216-443-3149; 9300 Quincy Ave. 2</a:t>
            </a:r>
            <a:r>
              <a:rPr lang="en-US" baseline="30000" dirty="0"/>
              <a:t>nd</a:t>
            </a:r>
            <a:r>
              <a:rPr lang="en-US" dirty="0"/>
              <a:t> </a:t>
            </a:r>
            <a:r>
              <a:rPr lang="en-US" dirty="0" smtClean="0"/>
              <a:t>floor Walk</a:t>
            </a:r>
            <a:r>
              <a:rPr lang="en-US" dirty="0"/>
              <a:t>-in Hours – 9am-1pm; 2pm-4pm Monday-</a:t>
            </a:r>
            <a:r>
              <a:rPr lang="en-US" dirty="0" smtClean="0"/>
              <a:t>Friday</a:t>
            </a:r>
            <a:endParaRPr lang="en-US" dirty="0" smtClean="0">
              <a:solidFill>
                <a:srgbClr val="FFFF00"/>
              </a:solidFill>
            </a:endParaRPr>
          </a:p>
          <a:p>
            <a:pPr lvl="1"/>
            <a:r>
              <a:rPr lang="en-US" dirty="0" smtClean="0"/>
              <a:t>Domestic Relations Information Center - </a:t>
            </a:r>
            <a:r>
              <a:rPr lang="en-US" dirty="0"/>
              <a:t>1 W. Lakeside Ave., Room 306, Cleveland, OH </a:t>
            </a:r>
            <a:r>
              <a:rPr lang="en-US" dirty="0" smtClean="0"/>
              <a:t>44113</a:t>
            </a:r>
          </a:p>
          <a:p>
            <a:pPr lvl="1"/>
            <a:r>
              <a:rPr lang="en-US" dirty="0" smtClean="0"/>
              <a:t>Housing Court – Escrow/Mediation by request - </a:t>
            </a:r>
            <a:r>
              <a:rPr lang="en-US" dirty="0"/>
              <a:t>1200 Ontario St., Room 13B, Cleveland, OH 44113; (216) 664-4295</a:t>
            </a:r>
          </a:p>
          <a:p>
            <a:pPr lvl="1"/>
            <a:r>
              <a:rPr lang="en-US" dirty="0" smtClean="0"/>
              <a:t>Small Claims – Video and Brochure available for Cleveland Municipal Court</a:t>
            </a:r>
          </a:p>
          <a:p>
            <a:pPr lvl="1"/>
            <a:r>
              <a:rPr lang="en-US" dirty="0" smtClean="0"/>
              <a:t>Cleveland </a:t>
            </a:r>
            <a:r>
              <a:rPr lang="en-US" dirty="0"/>
              <a:t>Mediation Center - 2012 W 25th St #412, Cleveland, OH </a:t>
            </a:r>
            <a:r>
              <a:rPr lang="en-US" dirty="0" smtClean="0"/>
              <a:t>44113</a:t>
            </a:r>
          </a:p>
          <a:p>
            <a:pPr marL="282575" lvl="1" indent="0">
              <a:buNone/>
            </a:pPr>
            <a:r>
              <a:rPr lang="en-US" dirty="0" smtClean="0"/>
              <a:t>	Neighbor disputes, LL/Tenant, visitation/custody, divorce/	dissolution, bullying, school/student/parent concerns</a:t>
            </a:r>
          </a:p>
          <a:p>
            <a:pPr lvl="1"/>
            <a:endParaRPr lang="en-US" dirty="0"/>
          </a:p>
        </p:txBody>
      </p:sp>
    </p:spTree>
    <p:extLst>
      <p:ext uri="{BB962C8B-B14F-4D97-AF65-F5344CB8AC3E}">
        <p14:creationId xmlns:p14="http://schemas.microsoft.com/office/powerpoint/2010/main" val="3598596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Se Litigants – Addressing Limitations</a:t>
            </a:r>
            <a:endParaRPr lang="en-US" dirty="0"/>
          </a:p>
        </p:txBody>
      </p:sp>
      <p:sp>
        <p:nvSpPr>
          <p:cNvPr id="3" name="Content Placeholder 2"/>
          <p:cNvSpPr>
            <a:spLocks noGrp="1"/>
          </p:cNvSpPr>
          <p:nvPr>
            <p:ph idx="1"/>
          </p:nvPr>
        </p:nvSpPr>
        <p:spPr>
          <a:xfrm>
            <a:off x="378447" y="1510055"/>
            <a:ext cx="8527450" cy="5030502"/>
          </a:xfrm>
        </p:spPr>
        <p:txBody>
          <a:bodyPr>
            <a:normAutofit/>
          </a:bodyPr>
          <a:lstStyle/>
          <a:p>
            <a:r>
              <a:rPr lang="en-US" dirty="0" smtClean="0"/>
              <a:t>Procedural Limitations</a:t>
            </a:r>
          </a:p>
          <a:p>
            <a:pPr lvl="1"/>
            <a:r>
              <a:rPr lang="en-US" sz="2200" dirty="0" smtClean="0"/>
              <a:t>Filing Fees</a:t>
            </a:r>
          </a:p>
          <a:p>
            <a:pPr lvl="2"/>
            <a:r>
              <a:rPr lang="en-US" sz="2200" dirty="0" smtClean="0"/>
              <a:t>Poverty Affidavits/Affidavits of </a:t>
            </a:r>
            <a:r>
              <a:rPr lang="en-US" sz="2200" dirty="0" err="1" smtClean="0"/>
              <a:t>Indigency</a:t>
            </a:r>
            <a:endParaRPr lang="en-US" sz="2200" dirty="0" smtClean="0"/>
          </a:p>
          <a:p>
            <a:pPr lvl="3"/>
            <a:r>
              <a:rPr lang="en-US" sz="2200" dirty="0" smtClean="0"/>
              <a:t>Income, Expenses, Family Size</a:t>
            </a:r>
          </a:p>
          <a:p>
            <a:pPr lvl="3"/>
            <a:r>
              <a:rPr lang="en-US" sz="2200" dirty="0" smtClean="0"/>
              <a:t>Some courts will defer filing fees instead of waiving</a:t>
            </a:r>
          </a:p>
          <a:p>
            <a:pPr lvl="1"/>
            <a:r>
              <a:rPr lang="en-US" sz="2200" dirty="0" smtClean="0"/>
              <a:t>Service</a:t>
            </a:r>
          </a:p>
          <a:p>
            <a:pPr lvl="2"/>
            <a:r>
              <a:rPr lang="en-US" sz="2200" dirty="0" smtClean="0"/>
              <a:t>Who to serve</a:t>
            </a:r>
          </a:p>
          <a:p>
            <a:pPr lvl="2"/>
            <a:r>
              <a:rPr lang="en-US" sz="2200" dirty="0" smtClean="0"/>
              <a:t>How to serve </a:t>
            </a:r>
          </a:p>
          <a:p>
            <a:pPr lvl="1"/>
            <a:r>
              <a:rPr lang="en-US" sz="2200" dirty="0" smtClean="0"/>
              <a:t>Standing - Are they the right party? Are they litigating against the right party?</a:t>
            </a:r>
          </a:p>
          <a:p>
            <a:pPr lvl="1"/>
            <a:r>
              <a:rPr lang="en-US" sz="2200" dirty="0" smtClean="0"/>
              <a:t>Managing Deadlines </a:t>
            </a:r>
          </a:p>
          <a:p>
            <a:pPr lvl="1"/>
            <a:r>
              <a:rPr lang="en-US" sz="2200" dirty="0" smtClean="0"/>
              <a:t>Transportation/Access</a:t>
            </a:r>
          </a:p>
          <a:p>
            <a:pPr marL="282575" lvl="1" indent="0">
              <a:buNone/>
            </a:pPr>
            <a:endParaRPr lang="en-US" dirty="0"/>
          </a:p>
        </p:txBody>
      </p:sp>
    </p:spTree>
    <p:extLst>
      <p:ext uri="{BB962C8B-B14F-4D97-AF65-F5344CB8AC3E}">
        <p14:creationId xmlns:p14="http://schemas.microsoft.com/office/powerpoint/2010/main" val="364817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Barriers to Pro Se Litigants – Effective Communication with Assisting Attorney</a:t>
            </a:r>
            <a:endParaRPr lang="en-US" sz="3000" dirty="0"/>
          </a:p>
        </p:txBody>
      </p:sp>
      <p:sp>
        <p:nvSpPr>
          <p:cNvPr id="4" name="Content Placeholder 2"/>
          <p:cNvSpPr>
            <a:spLocks noGrp="1"/>
          </p:cNvSpPr>
          <p:nvPr>
            <p:ph idx="1"/>
          </p:nvPr>
        </p:nvSpPr>
        <p:spPr>
          <a:xfrm>
            <a:off x="440266" y="1425388"/>
            <a:ext cx="8500533" cy="5229412"/>
          </a:xfrm>
        </p:spPr>
        <p:txBody>
          <a:bodyPr>
            <a:normAutofit fontScale="85000" lnSpcReduction="10000"/>
          </a:bodyPr>
          <a:lstStyle/>
          <a:p>
            <a:r>
              <a:rPr lang="en-US" sz="2400" dirty="0" smtClean="0"/>
              <a:t>Client-focus vs. Attorney-focus</a:t>
            </a:r>
          </a:p>
          <a:p>
            <a:pPr lvl="1"/>
            <a:r>
              <a:rPr lang="en-US" dirty="0" smtClean="0"/>
              <a:t>Who makes decisions? How are plans created?</a:t>
            </a:r>
          </a:p>
          <a:p>
            <a:r>
              <a:rPr lang="en-US" sz="2400" dirty="0" smtClean="0"/>
              <a:t>Empathy vs. Sympathy</a:t>
            </a:r>
          </a:p>
          <a:p>
            <a:pPr lvl="1"/>
            <a:r>
              <a:rPr lang="en-US" dirty="0" smtClean="0"/>
              <a:t>Are you feeling with or for the client? Are you hearing what the incident means to them or what it would mean to you?</a:t>
            </a:r>
          </a:p>
          <a:p>
            <a:r>
              <a:rPr lang="en-US" sz="2400" dirty="0" smtClean="0"/>
              <a:t>Non-Judgmental vs. Judgmental Language</a:t>
            </a:r>
          </a:p>
          <a:p>
            <a:pPr lvl="1"/>
            <a:r>
              <a:rPr lang="en-US" dirty="0" smtClean="0"/>
              <a:t>“Help me understand” vs. “That makes no sense”</a:t>
            </a:r>
          </a:p>
          <a:p>
            <a:pPr lvl="1"/>
            <a:r>
              <a:rPr lang="en-US" dirty="0" smtClean="0"/>
              <a:t>“The law requires/the judge will look for..” vs. “That won’t work”</a:t>
            </a:r>
          </a:p>
          <a:p>
            <a:pPr lvl="1"/>
            <a:r>
              <a:rPr lang="en-US" dirty="0" smtClean="0"/>
              <a:t>“Yes, and…” vs. “Yes, but…”</a:t>
            </a:r>
          </a:p>
          <a:p>
            <a:r>
              <a:rPr lang="en-US" sz="2600" dirty="0" smtClean="0"/>
              <a:t>Consider:</a:t>
            </a:r>
          </a:p>
          <a:p>
            <a:pPr lvl="1"/>
            <a:r>
              <a:rPr lang="en-US" sz="2400" dirty="0" smtClean="0"/>
              <a:t>Race, Culture, SES, Domestic Violence Victims, Mental Illness, Substance abuse, Criminal Records</a:t>
            </a:r>
            <a:endParaRPr lang="en-US" dirty="0" smtClean="0"/>
          </a:p>
          <a:p>
            <a:pPr marL="0" indent="0">
              <a:buNone/>
            </a:pPr>
            <a:r>
              <a:rPr lang="en-US" i="1" dirty="0" smtClean="0"/>
              <a:t>Do’s and Don’ts of Interviewing Low-Income Clients</a:t>
            </a:r>
            <a:r>
              <a:rPr lang="en-US" dirty="0" smtClean="0"/>
              <a:t>. Jaime Moore, JD, </a:t>
            </a:r>
            <a:r>
              <a:rPr lang="en-US" dirty="0" err="1" smtClean="0"/>
              <a:t>Andrya</a:t>
            </a:r>
            <a:r>
              <a:rPr lang="en-US" dirty="0" smtClean="0"/>
              <a:t> </a:t>
            </a:r>
            <a:r>
              <a:rPr lang="en-US" dirty="0" err="1" smtClean="0"/>
              <a:t>Soprych</a:t>
            </a:r>
            <a:r>
              <a:rPr lang="en-US" dirty="0" smtClean="0"/>
              <a:t>, LCSW. Christian Legal Society Conference, October 2015</a:t>
            </a:r>
            <a:endParaRPr lang="en-US" dirty="0"/>
          </a:p>
        </p:txBody>
      </p:sp>
    </p:spTree>
    <p:extLst>
      <p:ext uri="{BB962C8B-B14F-4D97-AF65-F5344CB8AC3E}">
        <p14:creationId xmlns:p14="http://schemas.microsoft.com/office/powerpoint/2010/main" val="1865626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Se Litigants – Language</a:t>
            </a:r>
            <a:endParaRPr lang="en-US" dirty="0"/>
          </a:p>
        </p:txBody>
      </p:sp>
      <p:sp>
        <p:nvSpPr>
          <p:cNvPr id="3" name="Content Placeholder 2"/>
          <p:cNvSpPr>
            <a:spLocks noGrp="1"/>
          </p:cNvSpPr>
          <p:nvPr>
            <p:ph idx="1"/>
          </p:nvPr>
        </p:nvSpPr>
        <p:spPr>
          <a:xfrm>
            <a:off x="367472" y="1522161"/>
            <a:ext cx="8473446" cy="5686367"/>
          </a:xfrm>
        </p:spPr>
        <p:txBody>
          <a:bodyPr>
            <a:noAutofit/>
          </a:bodyPr>
          <a:lstStyle/>
          <a:p>
            <a:pPr lvl="1"/>
            <a:r>
              <a:rPr lang="en-US" sz="2100" b="1" dirty="0" smtClean="0"/>
              <a:t>27 </a:t>
            </a:r>
            <a:r>
              <a:rPr lang="en-US" sz="2100" b="1" dirty="0"/>
              <a:t>court forms available in five major languages</a:t>
            </a:r>
            <a:r>
              <a:rPr lang="en-US" sz="2100" dirty="0"/>
              <a:t>: Arabic, Chinese, Russian, Somali, and Spanish. </a:t>
            </a:r>
            <a:r>
              <a:rPr lang="en-US" sz="2100" b="1" dirty="0"/>
              <a:t> </a:t>
            </a:r>
            <a:r>
              <a:rPr lang="en-US" sz="2100" dirty="0"/>
              <a:t>You must still complete and file the English version of these translated forms. </a:t>
            </a:r>
            <a:r>
              <a:rPr lang="en-US" sz="2100" dirty="0" smtClean="0"/>
              <a:t>Available </a:t>
            </a:r>
            <a:r>
              <a:rPr lang="en-US" sz="2100" dirty="0"/>
              <a:t>at http://</a:t>
            </a:r>
            <a:r>
              <a:rPr lang="en-US" sz="2100" dirty="0" err="1"/>
              <a:t>www.supremecourt.ohio.gov</a:t>
            </a:r>
            <a:r>
              <a:rPr lang="en-US" sz="2100" dirty="0"/>
              <a:t>/JCS/</a:t>
            </a:r>
            <a:r>
              <a:rPr lang="en-US" sz="2100" dirty="0" err="1"/>
              <a:t>interpreterSvcs</a:t>
            </a:r>
            <a:r>
              <a:rPr lang="en-US" sz="2100" dirty="0"/>
              <a:t>/forms</a:t>
            </a:r>
            <a:r>
              <a:rPr lang="en-US" sz="2100" dirty="0" smtClean="0"/>
              <a:t>/ (Guardianship; Criminal; Protection Order; Small Claims)</a:t>
            </a:r>
          </a:p>
          <a:p>
            <a:pPr lvl="1"/>
            <a:r>
              <a:rPr lang="en-US" sz="2100" dirty="0" smtClean="0"/>
              <a:t>Must still complete English versions</a:t>
            </a:r>
            <a:endParaRPr lang="en-US" sz="2100" dirty="0"/>
          </a:p>
          <a:p>
            <a:pPr lvl="1"/>
            <a:r>
              <a:rPr lang="en-US" sz="2100" dirty="0" smtClean="0"/>
              <a:t>Request an interpreter - </a:t>
            </a:r>
            <a:r>
              <a:rPr lang="en-US" sz="2100" dirty="0"/>
              <a:t>call 1.888.317.3177, </a:t>
            </a:r>
            <a:r>
              <a:rPr lang="en-US" sz="2100" dirty="0" smtClean="0"/>
              <a:t>M-F, </a:t>
            </a:r>
            <a:r>
              <a:rPr lang="en-US" sz="2100" dirty="0"/>
              <a:t>8 AM to 5 </a:t>
            </a:r>
            <a:r>
              <a:rPr lang="en-US" sz="2100" dirty="0" smtClean="0"/>
              <a:t>PM</a:t>
            </a:r>
            <a:endParaRPr lang="en-US" sz="2100" dirty="0"/>
          </a:p>
          <a:p>
            <a:pPr lvl="1"/>
            <a:r>
              <a:rPr lang="en-US" sz="2100" dirty="0" smtClean="0"/>
              <a:t>Courts </a:t>
            </a:r>
            <a:r>
              <a:rPr lang="en-US" sz="2100" dirty="0"/>
              <a:t>encouraged to provide interpretation services where they protect a person’s </a:t>
            </a:r>
            <a:r>
              <a:rPr lang="en-US" sz="2100" dirty="0" smtClean="0"/>
              <a:t>rights</a:t>
            </a:r>
          </a:p>
          <a:p>
            <a:pPr lvl="1"/>
            <a:r>
              <a:rPr lang="en-US" sz="2100" dirty="0" smtClean="0"/>
              <a:t>The </a:t>
            </a:r>
            <a:r>
              <a:rPr lang="en-US" sz="2100" b="1" dirty="0" smtClean="0"/>
              <a:t>court interpreter is a neutral party</a:t>
            </a:r>
            <a:r>
              <a:rPr lang="en-US" sz="2100" dirty="0" smtClean="0"/>
              <a:t> who only interprets the proceedings and facilitates communication</a:t>
            </a:r>
          </a:p>
          <a:p>
            <a:pPr lvl="1"/>
            <a:r>
              <a:rPr lang="en-US" sz="2100" dirty="0" smtClean="0"/>
              <a:t>If a pro se litigant is denied access to an interpreter, </a:t>
            </a:r>
            <a:r>
              <a:rPr lang="en-US" sz="2100" b="1" dirty="0" smtClean="0"/>
              <a:t>you can initiate a complaint</a:t>
            </a:r>
            <a:r>
              <a:rPr lang="en-US" sz="2100" dirty="0" smtClean="0"/>
              <a:t> by calling</a:t>
            </a:r>
            <a:r>
              <a:rPr lang="en-US" sz="2100" b="1" dirty="0" smtClean="0"/>
              <a:t> </a:t>
            </a:r>
            <a:r>
              <a:rPr lang="en-US" sz="2100" dirty="0" smtClean="0"/>
              <a:t>the Supreme Court of Ohio Language Services Program at 1.888.317.3177</a:t>
            </a:r>
            <a:endParaRPr lang="en-US" sz="2100" dirty="0"/>
          </a:p>
        </p:txBody>
      </p:sp>
    </p:spTree>
    <p:extLst>
      <p:ext uri="{BB962C8B-B14F-4D97-AF65-F5344CB8AC3E}">
        <p14:creationId xmlns:p14="http://schemas.microsoft.com/office/powerpoint/2010/main" val="1935284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Se Litigants – Disability </a:t>
            </a:r>
            <a:endParaRPr lang="en-US" dirty="0"/>
          </a:p>
        </p:txBody>
      </p:sp>
      <p:sp>
        <p:nvSpPr>
          <p:cNvPr id="3" name="Content Placeholder 2"/>
          <p:cNvSpPr>
            <a:spLocks noGrp="1"/>
          </p:cNvSpPr>
          <p:nvPr>
            <p:ph idx="1"/>
          </p:nvPr>
        </p:nvSpPr>
        <p:spPr>
          <a:xfrm>
            <a:off x="478333" y="1727200"/>
            <a:ext cx="8329597" cy="4920483"/>
          </a:xfrm>
        </p:spPr>
        <p:txBody>
          <a:bodyPr>
            <a:normAutofit/>
          </a:bodyPr>
          <a:lstStyle/>
          <a:p>
            <a:r>
              <a:rPr lang="en-US" sz="2400" dirty="0" smtClean="0"/>
              <a:t>Disability Limitations</a:t>
            </a:r>
          </a:p>
          <a:p>
            <a:pPr lvl="1"/>
            <a:r>
              <a:rPr lang="en-US" sz="2400" dirty="0" smtClean="0"/>
              <a:t>Courtroom accessibility</a:t>
            </a:r>
          </a:p>
          <a:p>
            <a:pPr lvl="2"/>
            <a:r>
              <a:rPr lang="en-US" sz="2200" dirty="0" smtClean="0"/>
              <a:t>ASL, Service Dogs, Addressing Witnesses, Microphones</a:t>
            </a:r>
          </a:p>
          <a:p>
            <a:pPr lvl="1"/>
            <a:r>
              <a:rPr lang="en-US" sz="2400" dirty="0">
                <a:hlinkClick r:id="rId2"/>
              </a:rPr>
              <a:t>http://disabilityjustice.org/courtroom-access-and-accommodations</a:t>
            </a:r>
            <a:r>
              <a:rPr lang="en-US" sz="2400" dirty="0" smtClean="0">
                <a:hlinkClick r:id="rId2"/>
              </a:rPr>
              <a:t>/</a:t>
            </a:r>
            <a:endParaRPr lang="en-US" sz="2400" dirty="0" smtClean="0"/>
          </a:p>
          <a:p>
            <a:pPr lvl="1"/>
            <a:r>
              <a:rPr lang="en-US" sz="2200" dirty="0" smtClean="0"/>
              <a:t>Supreme Court of Ohio Bench Card 2.0 – Working with Interpreters for Deaf &amp; Hard of Hearing Persons in the </a:t>
            </a:r>
            <a:r>
              <a:rPr lang="en-US" sz="2200" dirty="0" err="1" smtClean="0"/>
              <a:t>Courtroom</a:t>
            </a:r>
            <a:r>
              <a:rPr lang="en-US" sz="2200" dirty="0" err="1" smtClean="0">
                <a:hlinkClick r:id="rId3"/>
              </a:rPr>
              <a:t>http</a:t>
            </a:r>
            <a:r>
              <a:rPr lang="en-US" sz="2400" dirty="0">
                <a:hlinkClick r:id="rId3"/>
              </a:rPr>
              <a:t>://www.sconet.state.oh.us/publications/interpreter_services/</a:t>
            </a:r>
            <a:r>
              <a:rPr lang="en-US" sz="2400" dirty="0" smtClean="0">
                <a:hlinkClick r:id="rId3"/>
              </a:rPr>
              <a:t>DeafHOHbenchcard.pdf</a:t>
            </a:r>
            <a:r>
              <a:rPr lang="en-US" sz="2400" dirty="0" smtClean="0"/>
              <a:t> </a:t>
            </a:r>
          </a:p>
        </p:txBody>
      </p:sp>
    </p:spTree>
    <p:extLst>
      <p:ext uri="{BB962C8B-B14F-4D97-AF65-F5344CB8AC3E}">
        <p14:creationId xmlns:p14="http://schemas.microsoft.com/office/powerpoint/2010/main" val="4231745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4" y="381000"/>
            <a:ext cx="7534804" cy="1044388"/>
          </a:xfrm>
        </p:spPr>
        <p:txBody>
          <a:bodyPr/>
          <a:lstStyle/>
          <a:p>
            <a:r>
              <a:rPr lang="en-US" dirty="0" smtClean="0"/>
              <a:t>Forms &amp; Resources for Pro Se Litigants &amp; Pro Bono Attorneys</a:t>
            </a:r>
            <a:endParaRPr lang="en-US" dirty="0"/>
          </a:p>
        </p:txBody>
      </p:sp>
      <p:sp>
        <p:nvSpPr>
          <p:cNvPr id="3" name="Content Placeholder 2"/>
          <p:cNvSpPr>
            <a:spLocks noGrp="1"/>
          </p:cNvSpPr>
          <p:nvPr>
            <p:ph idx="1"/>
          </p:nvPr>
        </p:nvSpPr>
        <p:spPr>
          <a:xfrm>
            <a:off x="461840" y="1606837"/>
            <a:ext cx="8393930" cy="4944087"/>
          </a:xfrm>
        </p:spPr>
        <p:txBody>
          <a:bodyPr>
            <a:normAutofit fontScale="85000" lnSpcReduction="20000"/>
          </a:bodyPr>
          <a:lstStyle/>
          <a:p>
            <a:r>
              <a:rPr lang="en-US" dirty="0" smtClean="0"/>
              <a:t>Pro Se Offices</a:t>
            </a:r>
          </a:p>
          <a:p>
            <a:pPr lvl="1"/>
            <a:r>
              <a:rPr lang="en-US" dirty="0" smtClean="0"/>
              <a:t>Forms &amp; Assistance, Procedural Information</a:t>
            </a:r>
          </a:p>
          <a:p>
            <a:r>
              <a:rPr lang="en-US" dirty="0" smtClean="0"/>
              <a:t>Legal Aid </a:t>
            </a:r>
            <a:r>
              <a:rPr lang="en-US" dirty="0"/>
              <a:t>Resource Center - </a:t>
            </a:r>
            <a:r>
              <a:rPr lang="en-US" dirty="0">
                <a:hlinkClick r:id="rId2"/>
              </a:rPr>
              <a:t>https://lasclev.org/resources/overview</a:t>
            </a:r>
            <a:r>
              <a:rPr lang="en-US" dirty="0" smtClean="0">
                <a:hlinkClick r:id="rId2"/>
              </a:rPr>
              <a:t>/</a:t>
            </a:r>
            <a:endParaRPr lang="en-US" dirty="0" smtClean="0"/>
          </a:p>
          <a:p>
            <a:pPr lvl="1"/>
            <a:r>
              <a:rPr lang="en-US" dirty="0" smtClean="0"/>
              <a:t>Topical brochures covering substantive law &amp; procedure</a:t>
            </a:r>
          </a:p>
          <a:p>
            <a:r>
              <a:rPr lang="en-US" dirty="0" smtClean="0"/>
              <a:t>Ohio Legal Services -  </a:t>
            </a:r>
            <a:r>
              <a:rPr lang="en-US" dirty="0" smtClean="0">
                <a:hlinkClick r:id="rId3"/>
              </a:rPr>
              <a:t>http://www.ohiolegalservices.org</a:t>
            </a:r>
            <a:endParaRPr lang="en-US" dirty="0" smtClean="0"/>
          </a:p>
          <a:p>
            <a:pPr lvl="1"/>
            <a:r>
              <a:rPr lang="en-US" dirty="0" smtClean="0"/>
              <a:t>Substantive Law, Procedure, Tips for Pro Se Litigants</a:t>
            </a:r>
          </a:p>
          <a:p>
            <a:r>
              <a:rPr lang="en-US" dirty="0" smtClean="0"/>
              <a:t>Keys to </a:t>
            </a:r>
            <a:r>
              <a:rPr lang="en-US" dirty="0"/>
              <a:t>the Courtroom – OSBF - </a:t>
            </a:r>
            <a:r>
              <a:rPr lang="en-US" dirty="0">
                <a:hlinkClick r:id="rId4"/>
              </a:rPr>
              <a:t>http://www.fcmcclerk.com/resources/pdf/KeysBrochure2.</a:t>
            </a:r>
            <a:r>
              <a:rPr lang="en-US" dirty="0" smtClean="0">
                <a:hlinkClick r:id="rId4"/>
              </a:rPr>
              <a:t>pdf</a:t>
            </a:r>
            <a:endParaRPr lang="en-US" dirty="0" smtClean="0"/>
          </a:p>
          <a:p>
            <a:pPr lvl="1"/>
            <a:r>
              <a:rPr lang="en-US" dirty="0" smtClean="0"/>
              <a:t>Procedure, Terminology, Finding Substantive Law</a:t>
            </a:r>
          </a:p>
          <a:p>
            <a:r>
              <a:rPr lang="en-US" dirty="0" smtClean="0"/>
              <a:t>Ohio Supreme Court Guide for Pro </a:t>
            </a:r>
            <a:r>
              <a:rPr lang="en-US" dirty="0"/>
              <a:t>Se Litigants - </a:t>
            </a:r>
            <a:r>
              <a:rPr lang="en-US" dirty="0">
                <a:hlinkClick r:id="rId5"/>
              </a:rPr>
              <a:t>http://www.supremecourt.ohio.gov/Publications/</a:t>
            </a:r>
            <a:r>
              <a:rPr lang="en-US" dirty="0" smtClean="0">
                <a:hlinkClick r:id="rId5"/>
              </a:rPr>
              <a:t>filingGuide.pdf</a:t>
            </a:r>
            <a:endParaRPr lang="en-US" dirty="0" smtClean="0"/>
          </a:p>
          <a:p>
            <a:pPr lvl="1"/>
            <a:r>
              <a:rPr lang="en-US" dirty="0" smtClean="0"/>
              <a:t>Common mistakes, Terminology, etc.</a:t>
            </a:r>
          </a:p>
          <a:p>
            <a:r>
              <a:rPr lang="en-US" dirty="0" smtClean="0"/>
              <a:t>Cleveland </a:t>
            </a:r>
            <a:r>
              <a:rPr lang="en-US" dirty="0"/>
              <a:t>Law Library - </a:t>
            </a:r>
            <a:r>
              <a:rPr lang="en-US" dirty="0">
                <a:hlinkClick r:id="rId6"/>
              </a:rPr>
              <a:t>http://clevelandlawlibrary.org</a:t>
            </a:r>
            <a:r>
              <a:rPr lang="en-US" dirty="0" smtClean="0">
                <a:hlinkClick r:id="rId6"/>
              </a:rPr>
              <a:t>/</a:t>
            </a:r>
            <a:endParaRPr lang="en-US" dirty="0" smtClean="0"/>
          </a:p>
          <a:p>
            <a:pPr lvl="1"/>
            <a:r>
              <a:rPr lang="en-US" dirty="0" smtClean="0"/>
              <a:t>Legal research, forms, etc.</a:t>
            </a:r>
          </a:p>
          <a:p>
            <a:endParaRPr lang="en-US" dirty="0"/>
          </a:p>
        </p:txBody>
      </p:sp>
    </p:spTree>
    <p:extLst>
      <p:ext uri="{BB962C8B-B14F-4D97-AF65-F5344CB8AC3E}">
        <p14:creationId xmlns:p14="http://schemas.microsoft.com/office/powerpoint/2010/main" val="1263307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&amp; Resources for Pro Se Litigants</a:t>
            </a:r>
            <a:endParaRPr lang="en-US" dirty="0"/>
          </a:p>
        </p:txBody>
      </p:sp>
      <p:sp>
        <p:nvSpPr>
          <p:cNvPr id="3" name="Content Placeholder 2"/>
          <p:cNvSpPr>
            <a:spLocks noGrp="1"/>
          </p:cNvSpPr>
          <p:nvPr>
            <p:ph idx="1"/>
          </p:nvPr>
        </p:nvSpPr>
        <p:spPr>
          <a:xfrm>
            <a:off x="267344" y="1570885"/>
            <a:ext cx="8722021" cy="4845862"/>
          </a:xfrm>
        </p:spPr>
        <p:txBody>
          <a:bodyPr/>
          <a:lstStyle/>
          <a:p>
            <a:r>
              <a:rPr lang="en-US" dirty="0"/>
              <a:t>Area-of-Law Specific </a:t>
            </a:r>
            <a:r>
              <a:rPr lang="en-US" dirty="0" smtClean="0"/>
              <a:t>Resources</a:t>
            </a:r>
          </a:p>
          <a:p>
            <a:pPr lvl="1"/>
            <a:r>
              <a:rPr lang="en-US" sz="2200" dirty="0" smtClean="0"/>
              <a:t>Cleveland </a:t>
            </a:r>
            <a:r>
              <a:rPr lang="en-US" sz="2200" dirty="0"/>
              <a:t>Tenants </a:t>
            </a:r>
            <a:r>
              <a:rPr lang="en-US" sz="2200" dirty="0" smtClean="0"/>
              <a:t>Organization (Landlord/Tenant) </a:t>
            </a:r>
            <a:r>
              <a:rPr lang="en-US" sz="2200" dirty="0"/>
              <a:t>- </a:t>
            </a:r>
            <a:r>
              <a:rPr lang="en-US" sz="2200" dirty="0">
                <a:hlinkClick r:id="rId2"/>
              </a:rPr>
              <a:t>http://www.clevelandtenants.org</a:t>
            </a:r>
            <a:r>
              <a:rPr lang="en-US" sz="2200" dirty="0" smtClean="0">
                <a:hlinkClick r:id="rId2"/>
              </a:rPr>
              <a:t>/</a:t>
            </a:r>
            <a:endParaRPr lang="en-US" sz="2200" dirty="0"/>
          </a:p>
          <a:p>
            <a:pPr lvl="1"/>
            <a:r>
              <a:rPr lang="en-US" sz="2200" dirty="0" smtClean="0"/>
              <a:t>Housing Research &amp; Advocacy Center (</a:t>
            </a:r>
            <a:r>
              <a:rPr lang="en-US" sz="2200" dirty="0"/>
              <a:t>Housing Discrimination) - </a:t>
            </a:r>
            <a:r>
              <a:rPr lang="en-US" sz="2200" dirty="0">
                <a:hlinkClick r:id="rId3"/>
              </a:rPr>
              <a:t>http://www.thehousingcenter.org</a:t>
            </a:r>
            <a:r>
              <a:rPr lang="en-US" sz="2200" dirty="0" smtClean="0">
                <a:hlinkClick r:id="rId3"/>
              </a:rPr>
              <a:t>/</a:t>
            </a:r>
            <a:endParaRPr lang="en-US" sz="2200" dirty="0" smtClean="0"/>
          </a:p>
          <a:p>
            <a:pPr lvl="1"/>
            <a:r>
              <a:rPr lang="en-US" sz="2200" dirty="0" smtClean="0"/>
              <a:t>NHS Consumer Law Center (Credit/Debt, Consumer Law) </a:t>
            </a:r>
            <a:r>
              <a:rPr lang="en-US" sz="2200" dirty="0"/>
              <a:t>- </a:t>
            </a:r>
            <a:r>
              <a:rPr lang="en-US" sz="2200" dirty="0">
                <a:hlinkClick r:id="rId4"/>
              </a:rPr>
              <a:t>http://www.nhsconsumerlawcenter.org</a:t>
            </a:r>
            <a:r>
              <a:rPr lang="en-US" sz="2200" dirty="0" smtClean="0">
                <a:hlinkClick r:id="rId4"/>
              </a:rPr>
              <a:t>/</a:t>
            </a:r>
            <a:endParaRPr lang="en-US" sz="2200" dirty="0" smtClean="0"/>
          </a:p>
          <a:p>
            <a:pPr lvl="1"/>
            <a:r>
              <a:rPr lang="en-US" sz="2200" dirty="0" smtClean="0"/>
              <a:t>Reentry Coalition (</a:t>
            </a:r>
            <a:r>
              <a:rPr lang="en-US" sz="2200" dirty="0"/>
              <a:t>Record Sealing/CQE) - </a:t>
            </a:r>
            <a:r>
              <a:rPr lang="en-US" sz="2200" dirty="0" smtClean="0">
                <a:hlinkClick r:id="rId5"/>
              </a:rPr>
              <a:t>www.reentrycoalition.ohio.gov</a:t>
            </a:r>
            <a:endParaRPr lang="en-US" sz="2200" dirty="0" smtClean="0"/>
          </a:p>
          <a:p>
            <a:pPr lvl="1"/>
            <a:r>
              <a:rPr lang="en-US" sz="2200" dirty="0" smtClean="0"/>
              <a:t>Pro Seniors (Elder Law, Medicare/Medicaid, Consumer Law, Housing Law)</a:t>
            </a:r>
          </a:p>
          <a:p>
            <a:pPr marL="282575" lvl="1" indent="0">
              <a:buNone/>
            </a:pPr>
            <a:r>
              <a:rPr lang="en-US" sz="2200" dirty="0" smtClean="0"/>
              <a:t>    </a:t>
            </a:r>
            <a:r>
              <a:rPr lang="en-US" sz="2200" dirty="0" smtClean="0">
                <a:hlinkClick r:id="rId6"/>
              </a:rPr>
              <a:t>http</a:t>
            </a:r>
            <a:r>
              <a:rPr lang="en-US" sz="2200" dirty="0">
                <a:hlinkClick r:id="rId6"/>
              </a:rPr>
              <a:t>://www.proseniors.org</a:t>
            </a:r>
            <a:r>
              <a:rPr lang="en-US" sz="2200" dirty="0" smtClean="0">
                <a:hlinkClick r:id="rId6"/>
              </a:rPr>
              <a:t>/</a:t>
            </a:r>
            <a:r>
              <a:rPr lang="en-US" sz="2200" dirty="0" smtClean="0"/>
              <a:t> </a:t>
            </a:r>
            <a:endParaRPr lang="en-US" sz="2200" dirty="0"/>
          </a:p>
          <a:p>
            <a:endParaRPr lang="en-US" dirty="0"/>
          </a:p>
        </p:txBody>
      </p:sp>
    </p:spTree>
    <p:extLst>
      <p:ext uri="{BB962C8B-B14F-4D97-AF65-F5344CB8AC3E}">
        <p14:creationId xmlns:p14="http://schemas.microsoft.com/office/powerpoint/2010/main" val="140218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Outline (Hour 1)</a:t>
            </a:r>
            <a:endParaRPr lang="en-US" dirty="0"/>
          </a:p>
        </p:txBody>
      </p:sp>
      <p:sp>
        <p:nvSpPr>
          <p:cNvPr id="3" name="Content Placeholder 2"/>
          <p:cNvSpPr>
            <a:spLocks noGrp="1"/>
          </p:cNvSpPr>
          <p:nvPr>
            <p:ph idx="1"/>
          </p:nvPr>
        </p:nvSpPr>
        <p:spPr>
          <a:xfrm>
            <a:off x="779462" y="1828799"/>
            <a:ext cx="6857375" cy="4060091"/>
          </a:xfrm>
        </p:spPr>
        <p:txBody>
          <a:bodyPr/>
          <a:lstStyle/>
          <a:p>
            <a:r>
              <a:rPr lang="en-US" dirty="0" smtClean="0"/>
              <a:t>Assisting Pro Se Litigants</a:t>
            </a:r>
          </a:p>
          <a:p>
            <a:pPr lvl="1"/>
            <a:r>
              <a:rPr lang="en-US" dirty="0" smtClean="0"/>
              <a:t>Defining &amp; Understanding “Pro Se” </a:t>
            </a:r>
          </a:p>
          <a:p>
            <a:pPr lvl="1"/>
            <a:r>
              <a:rPr lang="en-US" dirty="0" smtClean="0"/>
              <a:t>Pro Se Assistance &amp; Ltd. Scope Representation</a:t>
            </a:r>
          </a:p>
          <a:p>
            <a:pPr lvl="1"/>
            <a:r>
              <a:rPr lang="en-US" dirty="0" smtClean="0"/>
              <a:t>UPL for Unrepresented/Pro </a:t>
            </a:r>
            <a:r>
              <a:rPr lang="en-US" dirty="0"/>
              <a:t>Se </a:t>
            </a:r>
            <a:r>
              <a:rPr lang="en-US" dirty="0" smtClean="0"/>
              <a:t>Litigants</a:t>
            </a:r>
          </a:p>
          <a:p>
            <a:pPr lvl="1"/>
            <a:r>
              <a:rPr lang="en-US" dirty="0" smtClean="0"/>
              <a:t>Addressing Barriers to Pro Se Litigants</a:t>
            </a:r>
          </a:p>
          <a:p>
            <a:pPr lvl="1"/>
            <a:r>
              <a:rPr lang="en-US" dirty="0" smtClean="0"/>
              <a:t>Pro Se Forms &amp; Resources</a:t>
            </a:r>
          </a:p>
          <a:p>
            <a:pPr lvl="1"/>
            <a:r>
              <a:rPr lang="en-US" dirty="0" smtClean="0"/>
              <a:t>Coaching for Pro Se Court Appearances</a:t>
            </a:r>
          </a:p>
          <a:p>
            <a:pPr lvl="1"/>
            <a:r>
              <a:rPr lang="en-US" dirty="0" smtClean="0"/>
              <a:t>Q&amp;A/Discussion Questions</a:t>
            </a:r>
          </a:p>
          <a:p>
            <a:endParaRPr lang="en-US" dirty="0"/>
          </a:p>
        </p:txBody>
      </p:sp>
    </p:spTree>
    <p:extLst>
      <p:ext uri="{BB962C8B-B14F-4D97-AF65-F5344CB8AC3E}">
        <p14:creationId xmlns:p14="http://schemas.microsoft.com/office/powerpoint/2010/main" val="2194384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for Court Appearances</a:t>
            </a:r>
            <a:endParaRPr lang="en-US" dirty="0"/>
          </a:p>
        </p:txBody>
      </p:sp>
      <p:sp>
        <p:nvSpPr>
          <p:cNvPr id="3" name="Content Placeholder 2"/>
          <p:cNvSpPr>
            <a:spLocks noGrp="1"/>
          </p:cNvSpPr>
          <p:nvPr>
            <p:ph idx="1"/>
          </p:nvPr>
        </p:nvSpPr>
        <p:spPr>
          <a:xfrm>
            <a:off x="562246" y="1487124"/>
            <a:ext cx="7959344" cy="4813128"/>
          </a:xfrm>
        </p:spPr>
        <p:txBody>
          <a:bodyPr>
            <a:noAutofit/>
          </a:bodyPr>
          <a:lstStyle/>
          <a:p>
            <a:r>
              <a:rPr lang="en-US" sz="2400" dirty="0"/>
              <a:t>Decorum/Presentation</a:t>
            </a:r>
          </a:p>
          <a:p>
            <a:pPr lvl="1"/>
            <a:r>
              <a:rPr lang="en-US" sz="2400" dirty="0"/>
              <a:t>Timeliness</a:t>
            </a:r>
          </a:p>
          <a:p>
            <a:pPr lvl="1"/>
            <a:r>
              <a:rPr lang="en-US" sz="2400" dirty="0" smtClean="0"/>
              <a:t>Attire</a:t>
            </a:r>
          </a:p>
          <a:p>
            <a:pPr lvl="1"/>
            <a:r>
              <a:rPr lang="en-US" sz="2400" dirty="0" smtClean="0"/>
              <a:t>Phones</a:t>
            </a:r>
            <a:endParaRPr lang="en-US" sz="2400" dirty="0"/>
          </a:p>
          <a:p>
            <a:pPr lvl="1"/>
            <a:r>
              <a:rPr lang="en-US" sz="2400" dirty="0" smtClean="0"/>
              <a:t>Children &amp; family</a:t>
            </a:r>
            <a:endParaRPr lang="en-US" sz="2400" dirty="0"/>
          </a:p>
          <a:p>
            <a:r>
              <a:rPr lang="en-US" sz="2400" dirty="0"/>
              <a:t>Respectful </a:t>
            </a:r>
            <a:r>
              <a:rPr lang="en-US" sz="2400" dirty="0" smtClean="0"/>
              <a:t>Language</a:t>
            </a:r>
          </a:p>
          <a:p>
            <a:pPr lvl="1"/>
            <a:r>
              <a:rPr lang="en-US" sz="2400" dirty="0" smtClean="0"/>
              <a:t>Addressing judge/magistrate and relevant parties</a:t>
            </a:r>
          </a:p>
          <a:p>
            <a:pPr lvl="1"/>
            <a:r>
              <a:rPr lang="en-US" sz="2400" dirty="0" smtClean="0"/>
              <a:t>Speaking in turn</a:t>
            </a:r>
          </a:p>
          <a:p>
            <a:pPr lvl="1"/>
            <a:r>
              <a:rPr lang="en-US" sz="2400" dirty="0" smtClean="0"/>
              <a:t>Emotional Composure</a:t>
            </a:r>
            <a:endParaRPr lang="en-US" sz="2400" dirty="0"/>
          </a:p>
        </p:txBody>
      </p:sp>
      <p:sp>
        <p:nvSpPr>
          <p:cNvPr id="4" name="Rectangle 3"/>
          <p:cNvSpPr/>
          <p:nvPr/>
        </p:nvSpPr>
        <p:spPr>
          <a:xfrm>
            <a:off x="4718204" y="1516154"/>
            <a:ext cx="4070196" cy="2677656"/>
          </a:xfrm>
          <a:prstGeom prst="rect">
            <a:avLst/>
          </a:prstGeom>
        </p:spPr>
        <p:txBody>
          <a:bodyPr wrap="square">
            <a:spAutoFit/>
          </a:bodyPr>
          <a:lstStyle/>
          <a:p>
            <a:pPr marL="285750" indent="-285750">
              <a:buFont typeface="Arial"/>
              <a:buChar char="•"/>
            </a:pPr>
            <a:r>
              <a:rPr lang="en-US" sz="2400" dirty="0">
                <a:solidFill>
                  <a:srgbClr val="FFFFFF"/>
                </a:solidFill>
              </a:rPr>
              <a:t>Relevance</a:t>
            </a:r>
          </a:p>
          <a:p>
            <a:pPr marL="800100" lvl="1" indent="-342900">
              <a:buFont typeface="Arial"/>
              <a:buChar char="•"/>
            </a:pPr>
            <a:r>
              <a:rPr lang="en-US" sz="2400" dirty="0">
                <a:solidFill>
                  <a:srgbClr val="FFFFFF"/>
                </a:solidFill>
              </a:rPr>
              <a:t>Timeline</a:t>
            </a:r>
          </a:p>
          <a:p>
            <a:pPr marL="800100" lvl="1" indent="-342900">
              <a:buFont typeface="Arial"/>
              <a:buChar char="•"/>
            </a:pPr>
            <a:r>
              <a:rPr lang="en-US" sz="2400" dirty="0">
                <a:solidFill>
                  <a:srgbClr val="FFFFFF"/>
                </a:solidFill>
              </a:rPr>
              <a:t>Relevant Parties </a:t>
            </a:r>
          </a:p>
          <a:p>
            <a:pPr marL="800100" lvl="1" indent="-342900">
              <a:buFont typeface="Arial"/>
              <a:buChar char="•"/>
            </a:pPr>
            <a:r>
              <a:rPr lang="en-US" sz="2400" dirty="0">
                <a:solidFill>
                  <a:srgbClr val="FFFFFF"/>
                </a:solidFill>
              </a:rPr>
              <a:t>Relevant </a:t>
            </a:r>
            <a:r>
              <a:rPr lang="en-US" sz="2400" dirty="0" smtClean="0">
                <a:solidFill>
                  <a:srgbClr val="FFFFFF"/>
                </a:solidFill>
              </a:rPr>
              <a:t>Issues and Events</a:t>
            </a:r>
          </a:p>
          <a:p>
            <a:pPr marL="800100" lvl="1" indent="-342900">
              <a:buFont typeface="Arial"/>
              <a:buChar char="•"/>
            </a:pPr>
            <a:r>
              <a:rPr lang="en-US" sz="2400" dirty="0" smtClean="0">
                <a:solidFill>
                  <a:srgbClr val="FFFFFF"/>
                </a:solidFill>
              </a:rPr>
              <a:t>Specifics</a:t>
            </a:r>
          </a:p>
          <a:p>
            <a:pPr marL="800100" lvl="1" indent="-342900">
              <a:buFont typeface="Arial"/>
              <a:buChar char="•"/>
            </a:pPr>
            <a:r>
              <a:rPr lang="en-US" sz="2400" dirty="0" smtClean="0">
                <a:solidFill>
                  <a:srgbClr val="FFFFFF"/>
                </a:solidFill>
              </a:rPr>
              <a:t>Facts, not judgments</a:t>
            </a:r>
            <a:endParaRPr lang="en-US" sz="2400" dirty="0">
              <a:solidFill>
                <a:srgbClr val="FFFFFF"/>
              </a:solidFill>
            </a:endParaRPr>
          </a:p>
        </p:txBody>
      </p:sp>
    </p:spTree>
    <p:extLst>
      <p:ext uri="{BB962C8B-B14F-4D97-AF65-F5344CB8AC3E}">
        <p14:creationId xmlns:p14="http://schemas.microsoft.com/office/powerpoint/2010/main" val="1310722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Discussion</a:t>
            </a:r>
            <a:endParaRPr lang="en-US" dirty="0"/>
          </a:p>
        </p:txBody>
      </p:sp>
      <p:sp>
        <p:nvSpPr>
          <p:cNvPr id="3" name="Content Placeholder 2"/>
          <p:cNvSpPr>
            <a:spLocks noGrp="1"/>
          </p:cNvSpPr>
          <p:nvPr>
            <p:ph idx="1"/>
          </p:nvPr>
        </p:nvSpPr>
        <p:spPr/>
        <p:txBody>
          <a:bodyPr>
            <a:normAutofit/>
          </a:bodyPr>
          <a:lstStyle/>
          <a:p>
            <a:r>
              <a:rPr lang="en-US" sz="2400" dirty="0" smtClean="0"/>
              <a:t>What are some barriers you’ve seen pro se litigants encounter? How did you assist them in getting through the barrier?</a:t>
            </a:r>
          </a:p>
          <a:p>
            <a:r>
              <a:rPr lang="en-US" sz="2400" dirty="0" smtClean="0"/>
              <a:t>Where do you draw the line between assisting a pro se litigant and providing representation? </a:t>
            </a:r>
          </a:p>
          <a:p>
            <a:r>
              <a:rPr lang="en-US" sz="2400" dirty="0" smtClean="0"/>
              <a:t>What hinders you from assisting a pro se litigant? </a:t>
            </a:r>
          </a:p>
          <a:p>
            <a:r>
              <a:rPr lang="en-US" sz="2400" dirty="0" smtClean="0"/>
              <a:t>What resources or tips have you used to assist pro se litigants? </a:t>
            </a:r>
            <a:endParaRPr lang="en-US" sz="2400" dirty="0"/>
          </a:p>
        </p:txBody>
      </p:sp>
    </p:spTree>
    <p:extLst>
      <p:ext uri="{BB962C8B-B14F-4D97-AF65-F5344CB8AC3E}">
        <p14:creationId xmlns:p14="http://schemas.microsoft.com/office/powerpoint/2010/main" val="2427497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578946"/>
            <a:ext cx="7583487" cy="1044388"/>
          </a:xfrm>
        </p:spPr>
        <p:txBody>
          <a:bodyPr/>
          <a:lstStyle/>
          <a:p>
            <a:r>
              <a:rPr lang="en-US" dirty="0" smtClean="0"/>
              <a:t>Encouraging Pro Bono Representation</a:t>
            </a:r>
            <a:endParaRPr lang="en-US" dirty="0"/>
          </a:p>
        </p:txBody>
      </p:sp>
      <p:sp>
        <p:nvSpPr>
          <p:cNvPr id="3" name="Content Placeholder 2"/>
          <p:cNvSpPr>
            <a:spLocks noGrp="1"/>
          </p:cNvSpPr>
          <p:nvPr>
            <p:ph idx="1"/>
          </p:nvPr>
        </p:nvSpPr>
        <p:spPr/>
        <p:txBody>
          <a:bodyPr/>
          <a:lstStyle/>
          <a:p>
            <a:r>
              <a:rPr lang="en-US" sz="2400" dirty="0"/>
              <a:t>Encouraging Pro Bono Representation</a:t>
            </a:r>
          </a:p>
          <a:p>
            <a:pPr lvl="1"/>
            <a:r>
              <a:rPr lang="en-US" sz="2400" dirty="0"/>
              <a:t>Establishing Need for Pro Bono Services</a:t>
            </a:r>
          </a:p>
          <a:p>
            <a:pPr lvl="1"/>
            <a:r>
              <a:rPr lang="en-US" sz="2400" dirty="0"/>
              <a:t>Benefits for Pro Bono Practitioners</a:t>
            </a:r>
          </a:p>
          <a:p>
            <a:pPr lvl="1"/>
            <a:r>
              <a:rPr lang="en-US" sz="2400" dirty="0"/>
              <a:t>Barriers for Pro Bono Representation</a:t>
            </a:r>
          </a:p>
          <a:p>
            <a:pPr lvl="1"/>
            <a:r>
              <a:rPr lang="en-US" sz="2400" dirty="0"/>
              <a:t>Opportunities for Pro Bono Assistance</a:t>
            </a:r>
          </a:p>
          <a:p>
            <a:pPr lvl="1"/>
            <a:r>
              <a:rPr lang="en-US" sz="2400" dirty="0"/>
              <a:t>Low-Bono Representation</a:t>
            </a:r>
          </a:p>
          <a:p>
            <a:pPr lvl="1"/>
            <a:r>
              <a:rPr lang="en-US" sz="2400" dirty="0"/>
              <a:t>Q&amp;A/Discussion Questions</a:t>
            </a:r>
          </a:p>
          <a:p>
            <a:endParaRPr lang="en-US" dirty="0"/>
          </a:p>
        </p:txBody>
      </p:sp>
    </p:spTree>
    <p:extLst>
      <p:ext uri="{BB962C8B-B14F-4D97-AF65-F5344CB8AC3E}">
        <p14:creationId xmlns:p14="http://schemas.microsoft.com/office/powerpoint/2010/main" val="110841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Need - Evaluating the Justice Gap</a:t>
            </a:r>
            <a:endParaRPr lang="en-US" dirty="0"/>
          </a:p>
        </p:txBody>
      </p:sp>
      <p:sp>
        <p:nvSpPr>
          <p:cNvPr id="3" name="Content Placeholder 2"/>
          <p:cNvSpPr>
            <a:spLocks noGrp="1"/>
          </p:cNvSpPr>
          <p:nvPr>
            <p:ph idx="1"/>
          </p:nvPr>
        </p:nvSpPr>
        <p:spPr>
          <a:xfrm>
            <a:off x="445283" y="1561415"/>
            <a:ext cx="8364537" cy="5029200"/>
          </a:xfrm>
        </p:spPr>
        <p:txBody>
          <a:bodyPr>
            <a:normAutofit fontScale="85000" lnSpcReduction="20000"/>
          </a:bodyPr>
          <a:lstStyle/>
          <a:p>
            <a:r>
              <a:rPr lang="en-US" sz="2600" dirty="0"/>
              <a:t>At least 40% of low and moderate-income households experience a legal problem each year. </a:t>
            </a:r>
          </a:p>
          <a:p>
            <a:r>
              <a:rPr lang="en-US" sz="2600" dirty="0" smtClean="0"/>
              <a:t>Only </a:t>
            </a:r>
            <a:r>
              <a:rPr lang="en-US" sz="2600" dirty="0"/>
              <a:t>about one in five low-income Americans get the free legal help for which they are eligible</a:t>
            </a:r>
            <a:r>
              <a:rPr lang="en-US" sz="2600" dirty="0" smtClean="0"/>
              <a:t>.</a:t>
            </a:r>
          </a:p>
          <a:p>
            <a:r>
              <a:rPr lang="en-US" sz="2600" dirty="0"/>
              <a:t>The foundation reported disbursing nearly $30.8 million in 2008, compared with $16.2 million in 2013 to Ohio's six legal aid societies</a:t>
            </a:r>
            <a:r>
              <a:rPr lang="en-US" sz="2600" dirty="0" smtClean="0"/>
              <a:t>.</a:t>
            </a:r>
          </a:p>
          <a:p>
            <a:r>
              <a:rPr lang="en-US" sz="2600" dirty="0" smtClean="0"/>
              <a:t>In 2013, Eligibility grew from 50.8 million to 65.5 million nationwide</a:t>
            </a:r>
          </a:p>
          <a:p>
            <a:pPr marL="0" indent="0">
              <a:buNone/>
            </a:pPr>
            <a:r>
              <a:rPr lang="en-US" sz="2600" dirty="0" err="1" smtClean="0"/>
              <a:t>Ison</a:t>
            </a:r>
            <a:r>
              <a:rPr lang="en-US" sz="2600" dirty="0" smtClean="0"/>
              <a:t>, J. (2014, September 22), “Legal help shrinking for those in </a:t>
            </a:r>
            <a:r>
              <a:rPr lang="en-US" sz="2600" dirty="0" err="1" smtClean="0"/>
              <a:t>poverty.”http</a:t>
            </a:r>
            <a:r>
              <a:rPr lang="en-US" sz="2600" dirty="0" smtClean="0"/>
              <a:t>://</a:t>
            </a:r>
            <a:r>
              <a:rPr lang="en-US" sz="2600" dirty="0" err="1" smtClean="0"/>
              <a:t>www.ablelaw.org</a:t>
            </a:r>
            <a:r>
              <a:rPr lang="en-US" sz="2600" dirty="0" smtClean="0"/>
              <a:t>/media-room/news-and-press-releases/2014-news-archive/3279-legal-help-shrinking-for-those-in-poverty</a:t>
            </a:r>
          </a:p>
          <a:p>
            <a:endParaRPr lang="en-US" dirty="0"/>
          </a:p>
        </p:txBody>
      </p:sp>
    </p:spTree>
    <p:extLst>
      <p:ext uri="{BB962C8B-B14F-4D97-AF65-F5344CB8AC3E}">
        <p14:creationId xmlns:p14="http://schemas.microsoft.com/office/powerpoint/2010/main" val="3008278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Need</a:t>
            </a:r>
            <a:endParaRPr lang="en-US" dirty="0"/>
          </a:p>
        </p:txBody>
      </p:sp>
      <p:sp>
        <p:nvSpPr>
          <p:cNvPr id="3" name="Content Placeholder 2"/>
          <p:cNvSpPr>
            <a:spLocks noGrp="1"/>
          </p:cNvSpPr>
          <p:nvPr>
            <p:ph idx="1"/>
          </p:nvPr>
        </p:nvSpPr>
        <p:spPr/>
        <p:txBody>
          <a:bodyPr/>
          <a:lstStyle/>
          <a:p>
            <a:r>
              <a:rPr lang="en-US" dirty="0" smtClean="0"/>
              <a:t>“Programs </a:t>
            </a:r>
            <a:r>
              <a:rPr lang="en-US" dirty="0"/>
              <a:t>funded by the LSC (Legal Services Corporation) helped approximately 2.3 million people in America in 2011 — but turned away perhaps as many as 50 percent of the folks who asked for such legal help. According to recent Census Bureau statistics, one in five Americans — roughly 60 million people — qualify for legal assistance in their civil conflicts</a:t>
            </a:r>
            <a:r>
              <a:rPr lang="en-US" dirty="0" smtClean="0"/>
              <a:t>.”</a:t>
            </a:r>
          </a:p>
          <a:p>
            <a:pPr marL="0" indent="0">
              <a:buNone/>
            </a:pPr>
            <a:r>
              <a:rPr lang="en-US" dirty="0" smtClean="0"/>
              <a:t> </a:t>
            </a:r>
            <a:r>
              <a:rPr lang="en-US" dirty="0"/>
              <a:t>How the Sequester Will Take Its Toll on Access to Justice, Andrew Cohen. </a:t>
            </a:r>
          </a:p>
        </p:txBody>
      </p:sp>
    </p:spTree>
    <p:extLst>
      <p:ext uri="{BB962C8B-B14F-4D97-AF65-F5344CB8AC3E}">
        <p14:creationId xmlns:p14="http://schemas.microsoft.com/office/powerpoint/2010/main" val="3862315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Need</a:t>
            </a:r>
            <a:endParaRPr lang="en-US" dirty="0"/>
          </a:p>
        </p:txBody>
      </p:sp>
      <p:sp>
        <p:nvSpPr>
          <p:cNvPr id="3" name="Content Placeholder 2"/>
          <p:cNvSpPr>
            <a:spLocks noGrp="1"/>
          </p:cNvSpPr>
          <p:nvPr>
            <p:ph idx="1"/>
          </p:nvPr>
        </p:nvSpPr>
        <p:spPr>
          <a:xfrm>
            <a:off x="478333" y="1600063"/>
            <a:ext cx="8527527" cy="5113601"/>
          </a:xfrm>
        </p:spPr>
        <p:txBody>
          <a:bodyPr>
            <a:normAutofit fontScale="92500" lnSpcReduction="10000"/>
          </a:bodyPr>
          <a:lstStyle/>
          <a:p>
            <a:r>
              <a:rPr lang="en-US" dirty="0" smtClean="0"/>
              <a:t>“It </a:t>
            </a:r>
            <a:r>
              <a:rPr lang="en-US" dirty="0"/>
              <a:t>is estimated that one-half of all low-income households have at least one serious legal problem each year, but three-quarters have no access to a lawyer. Studies conducted by the American Bar Association and other legal services and bar associations indicate that the current level of pro bono services is meeting 20% of the legal needs of the </a:t>
            </a:r>
            <a:r>
              <a:rPr lang="en-US" dirty="0" smtClean="0"/>
              <a:t>poor.”</a:t>
            </a:r>
          </a:p>
          <a:p>
            <a:pPr marL="0" indent="0">
              <a:buNone/>
            </a:pPr>
            <a:r>
              <a:rPr lang="en-US" dirty="0" smtClean="0"/>
              <a:t> </a:t>
            </a:r>
            <a:r>
              <a:rPr lang="en-US" dirty="0"/>
              <a:t>Report to the President of the United States on the Status of People of Color and Pro Bono Services in the Legal Profession. </a:t>
            </a:r>
            <a:r>
              <a:rPr lang="en-US" dirty="0">
                <a:hlinkClick r:id="rId2"/>
              </a:rPr>
              <a:t>http://</a:t>
            </a:r>
            <a:r>
              <a:rPr lang="en-US" dirty="0" err="1">
                <a:hlinkClick r:id="rId2"/>
              </a:rPr>
              <a:t>www.lfoa.org</a:t>
            </a:r>
            <a:r>
              <a:rPr lang="en-US" dirty="0">
                <a:hlinkClick r:id="rId2"/>
              </a:rPr>
              <a:t>/</a:t>
            </a:r>
            <a:r>
              <a:rPr lang="en-US" dirty="0" err="1">
                <a:hlinkClick r:id="rId2"/>
              </a:rPr>
              <a:t>barnone</a:t>
            </a:r>
            <a:r>
              <a:rPr lang="en-US" dirty="0">
                <a:hlinkClick r:id="rId2"/>
              </a:rPr>
              <a:t>/</a:t>
            </a:r>
            <a:r>
              <a:rPr lang="en-US" dirty="0" err="1">
                <a:hlinkClick r:id="rId2"/>
              </a:rPr>
              <a:t>barnone_collaboration.html#numbersc</a:t>
            </a:r>
            <a:endParaRPr lang="en-US" dirty="0"/>
          </a:p>
          <a:p>
            <a:r>
              <a:rPr lang="en-US" dirty="0"/>
              <a:t>“According to the most recent national survey of the American public, </a:t>
            </a:r>
            <a:r>
              <a:rPr lang="en-US" dirty="0" smtClean="0"/>
              <a:t>‘only </a:t>
            </a:r>
            <a:r>
              <a:rPr lang="en-US" dirty="0"/>
              <a:t>14% of civil justice problems were taken to a court or hearing body</a:t>
            </a:r>
            <a:r>
              <a:rPr lang="en-US" dirty="0" smtClean="0"/>
              <a:t>.’” </a:t>
            </a:r>
          </a:p>
          <a:p>
            <a:pPr marL="0" indent="0">
              <a:buNone/>
            </a:pPr>
            <a:r>
              <a:rPr lang="en-US" dirty="0" smtClean="0"/>
              <a:t> Civil Legal Needs and Public Legal Understanding. </a:t>
            </a:r>
            <a:r>
              <a:rPr lang="en-US" dirty="0"/>
              <a:t>http://</a:t>
            </a:r>
            <a:r>
              <a:rPr lang="en-US" dirty="0" err="1"/>
              <a:t>www.americanbarfoundation.org</a:t>
            </a:r>
            <a:r>
              <a:rPr lang="en-US" dirty="0"/>
              <a:t>/uploads/</a:t>
            </a:r>
            <a:r>
              <a:rPr lang="en-US" dirty="0" err="1"/>
              <a:t>cms</a:t>
            </a:r>
            <a:r>
              <a:rPr lang="en-US" dirty="0"/>
              <a:t>/documents/sandefur_-_civil_legal_needs_and_public_legal_understanding_handout.pdf</a:t>
            </a:r>
          </a:p>
        </p:txBody>
      </p:sp>
    </p:spTree>
    <p:extLst>
      <p:ext uri="{BB962C8B-B14F-4D97-AF65-F5344CB8AC3E}">
        <p14:creationId xmlns:p14="http://schemas.microsoft.com/office/powerpoint/2010/main" val="1022809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955" y="264019"/>
            <a:ext cx="7583487" cy="806675"/>
          </a:xfrm>
        </p:spPr>
        <p:txBody>
          <a:bodyPr/>
          <a:lstStyle/>
          <a:p>
            <a:r>
              <a:rPr lang="en-US" dirty="0" smtClean="0"/>
              <a:t>Establishing Need</a:t>
            </a:r>
            <a:endParaRPr lang="en-US" dirty="0"/>
          </a:p>
        </p:txBody>
      </p:sp>
      <p:sp>
        <p:nvSpPr>
          <p:cNvPr id="3" name="Content Placeholder 2"/>
          <p:cNvSpPr>
            <a:spLocks noGrp="1"/>
          </p:cNvSpPr>
          <p:nvPr>
            <p:ph idx="1"/>
          </p:nvPr>
        </p:nvSpPr>
        <p:spPr>
          <a:xfrm>
            <a:off x="150380" y="1187675"/>
            <a:ext cx="8738807" cy="5379962"/>
          </a:xfrm>
        </p:spPr>
        <p:txBody>
          <a:bodyPr>
            <a:normAutofit fontScale="92500" lnSpcReduction="10000"/>
          </a:bodyPr>
          <a:lstStyle/>
          <a:p>
            <a:r>
              <a:rPr lang="en-US" sz="2400" dirty="0" smtClean="0"/>
              <a:t>Access to counsel has helped decrease the number of victims of relationship abuse by as much as 21%</a:t>
            </a:r>
          </a:p>
          <a:p>
            <a:pPr marL="282575" lvl="1" indent="0">
              <a:buNone/>
            </a:pPr>
            <a:r>
              <a:rPr lang="en-US" dirty="0"/>
              <a:t>Access to Justice for Victims of Domestic Violence Project. </a:t>
            </a:r>
            <a:r>
              <a:rPr lang="en-US" dirty="0">
                <a:hlinkClick r:id="rId2"/>
              </a:rPr>
              <a:t>http://www.justice.gov/sites/default/files/atj/legacy/2011/01/31/dv-pipeline-project-web-fact-</a:t>
            </a:r>
            <a:r>
              <a:rPr lang="en-US" dirty="0" smtClean="0">
                <a:hlinkClick r:id="rId2"/>
              </a:rPr>
              <a:t>sheet.pdf</a:t>
            </a:r>
            <a:endParaRPr lang="en-US" dirty="0" smtClean="0"/>
          </a:p>
          <a:p>
            <a:r>
              <a:rPr lang="en-US" sz="2400" dirty="0" smtClean="0"/>
              <a:t>Represented parties have 2-3x higher success rates in administrative hearings</a:t>
            </a:r>
          </a:p>
          <a:p>
            <a:pPr marL="282575" lvl="1" indent="0">
              <a:buNone/>
            </a:pPr>
            <a:r>
              <a:rPr lang="en-US" dirty="0"/>
              <a:t>Amy Myrick, Robert L. Nelson &amp; Laura Beth Nielson, Race and Representation: Racial Disparities in Legal Representation for Employment Civil Rights Plaintiffs, 15 N.Y.U. J. LEGIS. &amp; PUB. POL’Y 705, 710 (2012).</a:t>
            </a:r>
          </a:p>
          <a:p>
            <a:r>
              <a:rPr lang="en-US" sz="2400" dirty="0" smtClean="0"/>
              <a:t>Represented parties have 74% higher success rates in non-detained immigration cases as compared to 13% success for unrepresented parties</a:t>
            </a:r>
          </a:p>
          <a:p>
            <a:pPr marL="282575" lvl="1" indent="0">
              <a:buNone/>
            </a:pPr>
            <a:r>
              <a:rPr lang="en-US" dirty="0"/>
              <a:t>N.Y. Immigrant Representation Study Report, Accessing Justice: The Availability and Adequacy of Counsel in Removal Proceedings, 33 CARDOZO L. REV. 357, 363‐64 (2011). </a:t>
            </a:r>
            <a:endParaRPr lang="en-US" dirty="0" smtClean="0"/>
          </a:p>
          <a:p>
            <a:pPr marL="295275" lvl="1" indent="0">
              <a:buNone/>
            </a:pPr>
            <a:endParaRPr lang="en-US" dirty="0"/>
          </a:p>
        </p:txBody>
      </p:sp>
    </p:spTree>
    <p:extLst>
      <p:ext uri="{BB962C8B-B14F-4D97-AF65-F5344CB8AC3E}">
        <p14:creationId xmlns:p14="http://schemas.microsoft.com/office/powerpoint/2010/main" val="992557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806675"/>
          </a:xfrm>
        </p:spPr>
        <p:txBody>
          <a:bodyPr/>
          <a:lstStyle/>
          <a:p>
            <a:r>
              <a:rPr lang="en-US" dirty="0" smtClean="0"/>
              <a:t>Establishing Need</a:t>
            </a:r>
            <a:endParaRPr lang="en-US" dirty="0"/>
          </a:p>
        </p:txBody>
      </p:sp>
      <p:sp>
        <p:nvSpPr>
          <p:cNvPr id="3" name="Content Placeholder 2"/>
          <p:cNvSpPr>
            <a:spLocks noGrp="1"/>
          </p:cNvSpPr>
          <p:nvPr>
            <p:ph idx="1"/>
          </p:nvPr>
        </p:nvSpPr>
        <p:spPr>
          <a:xfrm>
            <a:off x="313391" y="1187676"/>
            <a:ext cx="8329596" cy="1105197"/>
          </a:xfrm>
        </p:spPr>
        <p:txBody>
          <a:bodyPr>
            <a:normAutofit/>
          </a:bodyPr>
          <a:lstStyle/>
          <a:p>
            <a:pPr marL="295275" lvl="1" indent="0">
              <a:buNone/>
            </a:pPr>
            <a:r>
              <a:rPr lang="en-US" dirty="0" smtClean="0"/>
              <a:t>In 2011, % of attorneys providing free legal services to person of limited means or orgs. that do so (full case, ltd. </a:t>
            </a:r>
            <a:r>
              <a:rPr lang="en-US" dirty="0"/>
              <a:t>s</a:t>
            </a:r>
            <a:r>
              <a:rPr lang="en-US" dirty="0" smtClean="0"/>
              <a:t>cope, legal advice, or representation in mediation)</a:t>
            </a:r>
            <a:endParaRPr lang="en-US" dirty="0"/>
          </a:p>
        </p:txBody>
      </p:sp>
      <p:pic>
        <p:nvPicPr>
          <p:cNvPr id="5" name="Picture 4" descr="Screen Shot 2015-10-07 at 1.48.4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7852" y="2292873"/>
            <a:ext cx="7034847" cy="3675956"/>
          </a:xfrm>
          <a:prstGeom prst="rect">
            <a:avLst/>
          </a:prstGeom>
        </p:spPr>
      </p:pic>
      <p:sp>
        <p:nvSpPr>
          <p:cNvPr id="6" name="Rectangle 5"/>
          <p:cNvSpPr/>
          <p:nvPr/>
        </p:nvSpPr>
        <p:spPr>
          <a:xfrm>
            <a:off x="313390" y="5968829"/>
            <a:ext cx="8626493" cy="646331"/>
          </a:xfrm>
          <a:prstGeom prst="rect">
            <a:avLst/>
          </a:prstGeom>
        </p:spPr>
        <p:txBody>
          <a:bodyPr wrap="square">
            <a:spAutoFit/>
          </a:bodyPr>
          <a:lstStyle/>
          <a:p>
            <a:r>
              <a:rPr lang="en-US" dirty="0">
                <a:solidFill>
                  <a:srgbClr val="FFFFFF"/>
                </a:solidFill>
              </a:rPr>
              <a:t>http://</a:t>
            </a:r>
            <a:r>
              <a:rPr lang="en-US" dirty="0" err="1">
                <a:solidFill>
                  <a:srgbClr val="FFFFFF"/>
                </a:solidFill>
              </a:rPr>
              <a:t>www.americanbar.org</a:t>
            </a:r>
            <a:r>
              <a:rPr lang="en-US" dirty="0">
                <a:solidFill>
                  <a:srgbClr val="FFFFFF"/>
                </a:solidFill>
              </a:rPr>
              <a:t>/content/dam/aba/administrative/</a:t>
            </a:r>
            <a:r>
              <a:rPr lang="en-US" dirty="0" err="1">
                <a:solidFill>
                  <a:srgbClr val="FFFFFF"/>
                </a:solidFill>
              </a:rPr>
              <a:t>probono_public_service</a:t>
            </a:r>
            <a:r>
              <a:rPr lang="en-US" dirty="0">
                <a:solidFill>
                  <a:srgbClr val="FFFFFF"/>
                </a:solidFill>
              </a:rPr>
              <a:t>/</a:t>
            </a:r>
            <a:r>
              <a:rPr lang="en-US" dirty="0" err="1">
                <a:solidFill>
                  <a:srgbClr val="FFFFFF"/>
                </a:solidFill>
              </a:rPr>
              <a:t>ls_pb_Supporting_Justice_III_final.authcheckdam.pdf</a:t>
            </a:r>
            <a:endParaRPr lang="en-US" dirty="0">
              <a:solidFill>
                <a:srgbClr val="FFFFFF"/>
              </a:solidFill>
            </a:endParaRPr>
          </a:p>
        </p:txBody>
      </p:sp>
    </p:spTree>
    <p:extLst>
      <p:ext uri="{BB962C8B-B14F-4D97-AF65-F5344CB8AC3E}">
        <p14:creationId xmlns:p14="http://schemas.microsoft.com/office/powerpoint/2010/main" val="29657226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560846"/>
            <a:ext cx="7583487" cy="1267954"/>
          </a:xfrm>
        </p:spPr>
        <p:txBody>
          <a:bodyPr/>
          <a:lstStyle/>
          <a:p>
            <a:r>
              <a:rPr lang="en-US" dirty="0" smtClean="0"/>
              <a:t>Benefits for Pro Bono Practitioners</a:t>
            </a:r>
            <a:endParaRPr lang="en-US" dirty="0"/>
          </a:p>
        </p:txBody>
      </p:sp>
      <p:sp>
        <p:nvSpPr>
          <p:cNvPr id="3" name="Content Placeholder 2"/>
          <p:cNvSpPr>
            <a:spLocks noGrp="1"/>
          </p:cNvSpPr>
          <p:nvPr>
            <p:ph idx="1"/>
          </p:nvPr>
        </p:nvSpPr>
        <p:spPr/>
        <p:txBody>
          <a:bodyPr/>
          <a:lstStyle/>
          <a:p>
            <a:pPr marL="0" indent="0">
              <a:buNone/>
            </a:pPr>
            <a:endParaRPr lang="en-US" sz="3000" dirty="0" smtClean="0"/>
          </a:p>
          <a:p>
            <a:pPr marL="0" indent="0">
              <a:buNone/>
            </a:pPr>
            <a:r>
              <a:rPr lang="en-US" sz="3000" dirty="0" smtClean="0"/>
              <a:t>Discuss some potential benefits for pro bono practitioners. </a:t>
            </a:r>
          </a:p>
          <a:p>
            <a:pPr marL="0" indent="0">
              <a:buNone/>
            </a:pPr>
            <a:endParaRPr lang="en-US" sz="3000" dirty="0"/>
          </a:p>
          <a:p>
            <a:pPr marL="0" indent="0">
              <a:buNone/>
            </a:pPr>
            <a:r>
              <a:rPr lang="en-US" sz="3000" dirty="0" smtClean="0"/>
              <a:t>What motivates you to serve a pro bono client?</a:t>
            </a:r>
            <a:endParaRPr lang="en-US" sz="3000" dirty="0"/>
          </a:p>
        </p:txBody>
      </p:sp>
    </p:spTree>
    <p:extLst>
      <p:ext uri="{BB962C8B-B14F-4D97-AF65-F5344CB8AC3E}">
        <p14:creationId xmlns:p14="http://schemas.microsoft.com/office/powerpoint/2010/main" val="2072896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8126434" cy="1044388"/>
          </a:xfrm>
        </p:spPr>
        <p:txBody>
          <a:bodyPr/>
          <a:lstStyle/>
          <a:p>
            <a:r>
              <a:rPr lang="en-US" dirty="0" smtClean="0"/>
              <a:t>Benefits for Pro Bono Practitioners</a:t>
            </a:r>
            <a:endParaRPr lang="en-US" dirty="0"/>
          </a:p>
        </p:txBody>
      </p:sp>
      <p:sp>
        <p:nvSpPr>
          <p:cNvPr id="3" name="Content Placeholder 2"/>
          <p:cNvSpPr>
            <a:spLocks noGrp="1"/>
          </p:cNvSpPr>
          <p:nvPr>
            <p:ph idx="1"/>
          </p:nvPr>
        </p:nvSpPr>
        <p:spPr>
          <a:xfrm>
            <a:off x="779463" y="1600063"/>
            <a:ext cx="7583487" cy="4437667"/>
          </a:xfrm>
        </p:spPr>
        <p:txBody>
          <a:bodyPr>
            <a:normAutofit lnSpcReduction="10000"/>
          </a:bodyPr>
          <a:lstStyle/>
          <a:p>
            <a:r>
              <a:rPr lang="en-US" dirty="0" smtClean="0"/>
              <a:t>Experience</a:t>
            </a:r>
          </a:p>
          <a:p>
            <a:pPr lvl="1"/>
            <a:r>
              <a:rPr lang="en-US" dirty="0" smtClean="0"/>
              <a:t>Subject matter</a:t>
            </a:r>
          </a:p>
          <a:p>
            <a:pPr lvl="1"/>
            <a:r>
              <a:rPr lang="en-US" dirty="0" smtClean="0"/>
              <a:t>Hands-on training</a:t>
            </a:r>
          </a:p>
          <a:p>
            <a:pPr lvl="1"/>
            <a:r>
              <a:rPr lang="en-US" dirty="0" smtClean="0"/>
              <a:t>Client interaction</a:t>
            </a:r>
          </a:p>
          <a:p>
            <a:r>
              <a:rPr lang="en-US" dirty="0" smtClean="0"/>
              <a:t>Contribution to Public Good</a:t>
            </a:r>
          </a:p>
          <a:p>
            <a:r>
              <a:rPr lang="en-US" dirty="0" smtClean="0"/>
              <a:t>Following Ethical Rules</a:t>
            </a:r>
          </a:p>
          <a:p>
            <a:r>
              <a:rPr lang="en-US" dirty="0" smtClean="0"/>
              <a:t>Reputation of Lawyer &amp; Firm</a:t>
            </a:r>
          </a:p>
          <a:p>
            <a:r>
              <a:rPr lang="en-US" dirty="0" smtClean="0"/>
              <a:t>Personal, Interpersonal, or Spiritual Growth</a:t>
            </a:r>
          </a:p>
          <a:p>
            <a:r>
              <a:rPr lang="en-US" dirty="0" smtClean="0"/>
              <a:t>CLE Incentives </a:t>
            </a:r>
          </a:p>
          <a:p>
            <a:endParaRPr lang="en-US" dirty="0"/>
          </a:p>
        </p:txBody>
      </p:sp>
    </p:spTree>
    <p:extLst>
      <p:ext uri="{BB962C8B-B14F-4D97-AF65-F5344CB8AC3E}">
        <p14:creationId xmlns:p14="http://schemas.microsoft.com/office/powerpoint/2010/main" val="3811258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Outline (Hour 2)</a:t>
            </a:r>
            <a:endParaRPr lang="en-US" dirty="0"/>
          </a:p>
        </p:txBody>
      </p:sp>
      <p:sp>
        <p:nvSpPr>
          <p:cNvPr id="3" name="Content Placeholder 2"/>
          <p:cNvSpPr>
            <a:spLocks noGrp="1"/>
          </p:cNvSpPr>
          <p:nvPr>
            <p:ph idx="1"/>
          </p:nvPr>
        </p:nvSpPr>
        <p:spPr/>
        <p:txBody>
          <a:bodyPr/>
          <a:lstStyle/>
          <a:p>
            <a:r>
              <a:rPr lang="en-US" dirty="0" smtClean="0"/>
              <a:t>Encouraging Pro Bono Representation</a:t>
            </a:r>
          </a:p>
          <a:p>
            <a:pPr lvl="1"/>
            <a:r>
              <a:rPr lang="en-US" dirty="0" smtClean="0"/>
              <a:t>Establishing Need for Pro Bono Services</a:t>
            </a:r>
          </a:p>
          <a:p>
            <a:pPr lvl="1"/>
            <a:r>
              <a:rPr lang="en-US" dirty="0" smtClean="0"/>
              <a:t>Benefits for Pro Bono Practitioners</a:t>
            </a:r>
          </a:p>
          <a:p>
            <a:pPr lvl="1"/>
            <a:r>
              <a:rPr lang="en-US" dirty="0" smtClean="0"/>
              <a:t>Barriers for Pro Bono Representation</a:t>
            </a:r>
          </a:p>
          <a:p>
            <a:pPr lvl="1"/>
            <a:r>
              <a:rPr lang="en-US" dirty="0" smtClean="0"/>
              <a:t>Opportunities for Pro Bono Assistance</a:t>
            </a:r>
          </a:p>
          <a:p>
            <a:pPr lvl="1"/>
            <a:r>
              <a:rPr lang="en-US" dirty="0" smtClean="0"/>
              <a:t>Low-Bono Representation</a:t>
            </a:r>
          </a:p>
          <a:p>
            <a:pPr lvl="1"/>
            <a:r>
              <a:rPr lang="en-US" dirty="0" smtClean="0"/>
              <a:t>Q&amp;A/Discussion Questions</a:t>
            </a:r>
          </a:p>
          <a:p>
            <a:pPr lvl="1"/>
            <a:endParaRPr lang="en-US" dirty="0"/>
          </a:p>
        </p:txBody>
      </p:sp>
    </p:spTree>
    <p:extLst>
      <p:ext uri="{BB962C8B-B14F-4D97-AF65-F5344CB8AC3E}">
        <p14:creationId xmlns:p14="http://schemas.microsoft.com/office/powerpoint/2010/main" val="935437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8494032" cy="1044388"/>
          </a:xfrm>
        </p:spPr>
        <p:txBody>
          <a:bodyPr/>
          <a:lstStyle/>
          <a:p>
            <a:r>
              <a:rPr lang="en-US" dirty="0" smtClean="0"/>
              <a:t>Benefits for Pro Bono Practitioners</a:t>
            </a:r>
            <a:endParaRPr lang="en-US" dirty="0"/>
          </a:p>
        </p:txBody>
      </p:sp>
      <p:sp>
        <p:nvSpPr>
          <p:cNvPr id="3" name="Content Placeholder 2"/>
          <p:cNvSpPr>
            <a:spLocks noGrp="1"/>
          </p:cNvSpPr>
          <p:nvPr>
            <p:ph idx="1"/>
          </p:nvPr>
        </p:nvSpPr>
        <p:spPr/>
        <p:txBody>
          <a:bodyPr/>
          <a:lstStyle/>
          <a:p>
            <a:r>
              <a:rPr lang="en-US" dirty="0"/>
              <a:t>“For a lot of first-, second-, and third-year associates, one key thing that pro bono offers is relief from the stunning tedium of their paying work: relief from endless hours of discovery and 'due diligence,' from the mind-numbing frustration of researching codes and producing the first drafts of motions, oppositions, answers, briefs, memos, replies, and </a:t>
            </a:r>
            <a:r>
              <a:rPr lang="en-US" dirty="0" err="1"/>
              <a:t>surreplies</a:t>
            </a:r>
            <a:r>
              <a:rPr lang="en-US" dirty="0"/>
              <a:t>. It offers the chance to have a live, red-blooded client, a ‘real person’ with real problems.” </a:t>
            </a:r>
            <a:endParaRPr lang="en-US" dirty="0" smtClean="0"/>
          </a:p>
          <a:p>
            <a:pPr marL="0" indent="0">
              <a:buNone/>
            </a:pPr>
            <a:r>
              <a:rPr lang="en-US" dirty="0" smtClean="0"/>
              <a:t>Liza </a:t>
            </a:r>
            <a:r>
              <a:rPr lang="en-US" dirty="0"/>
              <a:t>Mundy, “The Pro Bono Hustle,” Washington Monthly, Sept. 1989 at 12. </a:t>
            </a:r>
          </a:p>
          <a:p>
            <a:endParaRPr lang="en-US" dirty="0"/>
          </a:p>
        </p:txBody>
      </p:sp>
    </p:spTree>
    <p:extLst>
      <p:ext uri="{BB962C8B-B14F-4D97-AF65-F5344CB8AC3E}">
        <p14:creationId xmlns:p14="http://schemas.microsoft.com/office/powerpoint/2010/main" val="143199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685800"/>
            <a:ext cx="7583487" cy="1044388"/>
          </a:xfrm>
        </p:spPr>
        <p:txBody>
          <a:bodyPr/>
          <a:lstStyle/>
          <a:p>
            <a:r>
              <a:rPr lang="en-US" dirty="0" smtClean="0"/>
              <a:t>Benefits for Pro Bono Practitioners</a:t>
            </a:r>
            <a:endParaRPr lang="en-US" dirty="0"/>
          </a:p>
        </p:txBody>
      </p:sp>
      <p:sp>
        <p:nvSpPr>
          <p:cNvPr id="3" name="Content Placeholder 2"/>
          <p:cNvSpPr>
            <a:spLocks noGrp="1"/>
          </p:cNvSpPr>
          <p:nvPr>
            <p:ph idx="1"/>
          </p:nvPr>
        </p:nvSpPr>
        <p:spPr>
          <a:xfrm>
            <a:off x="779463" y="2133600"/>
            <a:ext cx="7583487" cy="4208930"/>
          </a:xfrm>
        </p:spPr>
        <p:txBody>
          <a:bodyPr/>
          <a:lstStyle/>
          <a:p>
            <a:r>
              <a:rPr lang="en-US" dirty="0" smtClean="0"/>
              <a:t>Provides hands-on experience for new associates (interviewing, questioning witnesses, appearing in court)</a:t>
            </a:r>
          </a:p>
          <a:p>
            <a:r>
              <a:rPr lang="en-US" dirty="0" smtClean="0"/>
              <a:t>Builds relationships between firm partners and local community agencies</a:t>
            </a:r>
          </a:p>
          <a:p>
            <a:r>
              <a:rPr lang="en-US" dirty="0" smtClean="0"/>
              <a:t>Improves morale firm-wide, enhances firm reputation, strengthens ability to attract new clients</a:t>
            </a:r>
          </a:p>
          <a:p>
            <a:pPr marL="0" indent="0">
              <a:buNone/>
            </a:pPr>
            <a:r>
              <a:rPr lang="en-US" dirty="0"/>
              <a:t>http://</a:t>
            </a:r>
            <a:r>
              <a:rPr lang="en-US" dirty="0" err="1"/>
              <a:t>www.law.harvard.edu</a:t>
            </a:r>
            <a:r>
              <a:rPr lang="en-US" dirty="0"/>
              <a:t>/current/careers/</a:t>
            </a:r>
            <a:r>
              <a:rPr lang="en-US" dirty="0" err="1"/>
              <a:t>opia</a:t>
            </a:r>
            <a:r>
              <a:rPr lang="en-US" dirty="0"/>
              <a:t>/toolkit/guides/documents/guide-pro-</a:t>
            </a:r>
            <a:r>
              <a:rPr lang="en-US" dirty="0" err="1"/>
              <a:t>bono.pdf</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586086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635000"/>
            <a:ext cx="7583487" cy="1044388"/>
          </a:xfrm>
        </p:spPr>
        <p:txBody>
          <a:bodyPr/>
          <a:lstStyle/>
          <a:p>
            <a:r>
              <a:rPr lang="en-US" dirty="0" smtClean="0"/>
              <a:t>Benefits for Pro Bono Practitioners</a:t>
            </a:r>
            <a:endParaRPr lang="en-US" dirty="0"/>
          </a:p>
        </p:txBody>
      </p:sp>
      <p:sp>
        <p:nvSpPr>
          <p:cNvPr id="3" name="Content Placeholder 2"/>
          <p:cNvSpPr>
            <a:spLocks noGrp="1"/>
          </p:cNvSpPr>
          <p:nvPr>
            <p:ph idx="1"/>
          </p:nvPr>
        </p:nvSpPr>
        <p:spPr>
          <a:xfrm>
            <a:off x="779463" y="2150533"/>
            <a:ext cx="7583487" cy="4208930"/>
          </a:xfrm>
        </p:spPr>
        <p:txBody>
          <a:bodyPr/>
          <a:lstStyle/>
          <a:p>
            <a:r>
              <a:rPr lang="en-US" dirty="0"/>
              <a:t>“A lawyer will gain large satisfaction when he or she is not simply a fee-charging artisan, but a contributor to the public good.” -Ruth Bader Ginsburg, Supreme Court Justice </a:t>
            </a:r>
          </a:p>
          <a:p>
            <a:r>
              <a:rPr lang="en-US" dirty="0"/>
              <a:t>“Pro bono work is a win-win for the firm. We have the opportunity to provide legal services to those in our community most desperately in need, and our attorneys get hands-on experience on a variety of significant legal matters.” Steven Schulman, National Pro Bono Counsel for the firm of Latham and </a:t>
            </a:r>
            <a:r>
              <a:rPr lang="en-US" dirty="0" smtClean="0"/>
              <a:t>Watkins</a:t>
            </a:r>
            <a:endParaRPr lang="en-US" dirty="0"/>
          </a:p>
        </p:txBody>
      </p:sp>
    </p:spTree>
    <p:extLst>
      <p:ext uri="{BB962C8B-B14F-4D97-AF65-F5344CB8AC3E}">
        <p14:creationId xmlns:p14="http://schemas.microsoft.com/office/powerpoint/2010/main" val="22799440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685800"/>
            <a:ext cx="7583487" cy="1044388"/>
          </a:xfrm>
        </p:spPr>
        <p:txBody>
          <a:bodyPr/>
          <a:lstStyle/>
          <a:p>
            <a:r>
              <a:rPr lang="en-US" dirty="0" smtClean="0"/>
              <a:t>Benefits for Pro Bono Practitioners – Ethical Rules</a:t>
            </a:r>
            <a:endParaRPr lang="en-US" dirty="0"/>
          </a:p>
        </p:txBody>
      </p:sp>
      <p:sp>
        <p:nvSpPr>
          <p:cNvPr id="3" name="Content Placeholder 2"/>
          <p:cNvSpPr>
            <a:spLocks noGrp="1"/>
          </p:cNvSpPr>
          <p:nvPr>
            <p:ph idx="1"/>
          </p:nvPr>
        </p:nvSpPr>
        <p:spPr>
          <a:xfrm>
            <a:off x="592667" y="2099733"/>
            <a:ext cx="7770283" cy="4208930"/>
          </a:xfrm>
        </p:spPr>
        <p:txBody>
          <a:bodyPr>
            <a:normAutofit fontScale="92500"/>
          </a:bodyPr>
          <a:lstStyle/>
          <a:p>
            <a:r>
              <a:rPr lang="en-US" dirty="0"/>
              <a:t>Model </a:t>
            </a:r>
            <a:r>
              <a:rPr lang="en-US" dirty="0" smtClean="0"/>
              <a:t>Rule </a:t>
            </a:r>
            <a:r>
              <a:rPr lang="en-US" dirty="0"/>
              <a:t>6.1 - “a lawyer should aspire to render at least fifty (50) hours of pro bono </a:t>
            </a:r>
            <a:r>
              <a:rPr lang="en-US" dirty="0" smtClean="0"/>
              <a:t>public </a:t>
            </a:r>
            <a:r>
              <a:rPr lang="en-US" dirty="0"/>
              <a:t>legal services per year.</a:t>
            </a:r>
            <a:r>
              <a:rPr lang="en-US" dirty="0" smtClean="0"/>
              <a:t>”</a:t>
            </a:r>
          </a:p>
          <a:p>
            <a:pPr lvl="1"/>
            <a:r>
              <a:rPr lang="en-US" dirty="0" smtClean="0"/>
              <a:t>Supreme Court of Ohio has deferred consideration on this issue </a:t>
            </a:r>
          </a:p>
          <a:p>
            <a:r>
              <a:rPr lang="en-US" dirty="0" smtClean="0"/>
              <a:t>Ohio Rules of Professional </a:t>
            </a:r>
            <a:r>
              <a:rPr lang="en-US" dirty="0"/>
              <a:t>Conduct Rule 6.2 - </a:t>
            </a:r>
            <a:r>
              <a:rPr lang="en-US" dirty="0" smtClean="0"/>
              <a:t>ACCEPTING APPOINTMENTS - A </a:t>
            </a:r>
            <a:r>
              <a:rPr lang="en-US" dirty="0"/>
              <a:t>lawyer shall not seek to avoid appointment by a court to represent a </a:t>
            </a:r>
            <a:r>
              <a:rPr lang="en-US" dirty="0" smtClean="0"/>
              <a:t>person except </a:t>
            </a:r>
            <a:r>
              <a:rPr lang="en-US" dirty="0"/>
              <a:t>for good cause, such as either of the following</a:t>
            </a:r>
            <a:r>
              <a:rPr lang="en-US" dirty="0" smtClean="0"/>
              <a:t>:(</a:t>
            </a:r>
            <a:r>
              <a:rPr lang="en-US" dirty="0"/>
              <a:t>a) representing the client is likely to result in violation of the Ohio Rules </a:t>
            </a:r>
            <a:r>
              <a:rPr lang="en-US" dirty="0" smtClean="0"/>
              <a:t>of Professional </a:t>
            </a:r>
            <a:r>
              <a:rPr lang="en-US" dirty="0"/>
              <a:t>Conduct or other law</a:t>
            </a:r>
            <a:r>
              <a:rPr lang="en-US" dirty="0" smtClean="0"/>
              <a:t>; (</a:t>
            </a:r>
            <a:r>
              <a:rPr lang="en-US" dirty="0"/>
              <a:t>b) representing the client is likely to result in an unreasonable </a:t>
            </a:r>
            <a:r>
              <a:rPr lang="en-US" dirty="0" smtClean="0"/>
              <a:t>financial burden </a:t>
            </a:r>
            <a:r>
              <a:rPr lang="en-US" dirty="0"/>
              <a:t>on the lawyer.</a:t>
            </a:r>
          </a:p>
        </p:txBody>
      </p:sp>
    </p:spTree>
    <p:extLst>
      <p:ext uri="{BB962C8B-B14F-4D97-AF65-F5344CB8AC3E}">
        <p14:creationId xmlns:p14="http://schemas.microsoft.com/office/powerpoint/2010/main" val="1848919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702733"/>
            <a:ext cx="7583487" cy="1044388"/>
          </a:xfrm>
        </p:spPr>
        <p:txBody>
          <a:bodyPr/>
          <a:lstStyle/>
          <a:p>
            <a:r>
              <a:rPr lang="en-US" dirty="0"/>
              <a:t>Benefits for Pro Bono Practitioners – Ethical Rules</a:t>
            </a:r>
          </a:p>
        </p:txBody>
      </p:sp>
      <p:sp>
        <p:nvSpPr>
          <p:cNvPr id="3" name="Content Placeholder 2"/>
          <p:cNvSpPr>
            <a:spLocks noGrp="1"/>
          </p:cNvSpPr>
          <p:nvPr>
            <p:ph idx="1"/>
          </p:nvPr>
        </p:nvSpPr>
        <p:spPr>
          <a:xfrm>
            <a:off x="779463" y="2167466"/>
            <a:ext cx="7583487" cy="4208930"/>
          </a:xfrm>
        </p:spPr>
        <p:txBody>
          <a:bodyPr/>
          <a:lstStyle/>
          <a:p>
            <a:r>
              <a:rPr lang="en-US" dirty="0" smtClean="0"/>
              <a:t>Ohio Rule </a:t>
            </a:r>
            <a:r>
              <a:rPr lang="en-US" dirty="0"/>
              <a:t>6.2 Comment [1] </a:t>
            </a:r>
            <a:r>
              <a:rPr lang="en-US" dirty="0" smtClean="0"/>
              <a:t>– All lawyers </a:t>
            </a:r>
            <a:r>
              <a:rPr lang="en-US" dirty="0"/>
              <a:t>have a responsibility to assist in providing pro bono </a:t>
            </a:r>
            <a:r>
              <a:rPr lang="en-US" dirty="0" err="1"/>
              <a:t>publico</a:t>
            </a:r>
            <a:r>
              <a:rPr lang="en-US" dirty="0"/>
              <a:t> service. An </a:t>
            </a:r>
            <a:r>
              <a:rPr lang="en-US" dirty="0" smtClean="0"/>
              <a:t>individual lawyer </a:t>
            </a:r>
            <a:r>
              <a:rPr lang="en-US" dirty="0"/>
              <a:t>fulfills this responsibility by accepting a fair share of unpopular matters or indigent </a:t>
            </a:r>
            <a:r>
              <a:rPr lang="en-US" dirty="0" smtClean="0"/>
              <a:t>or unpopular </a:t>
            </a:r>
            <a:r>
              <a:rPr lang="en-US" dirty="0"/>
              <a:t>clients. </a:t>
            </a:r>
          </a:p>
        </p:txBody>
      </p:sp>
    </p:spTree>
    <p:extLst>
      <p:ext uri="{BB962C8B-B14F-4D97-AF65-F5344CB8AC3E}">
        <p14:creationId xmlns:p14="http://schemas.microsoft.com/office/powerpoint/2010/main" val="25804225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for Pro Bono Practitioners – New CLE Rules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Effective January 1, 2014, attorneys may receive one credit hour of continuing legal education for every six hours of pro bono legal service they perform, up to a maximum of six hours for service performed during a biennial compliance period</a:t>
            </a:r>
            <a:r>
              <a:rPr lang="en-US" dirty="0" smtClean="0"/>
              <a:t>.</a:t>
            </a:r>
            <a:endParaRPr lang="en-US" dirty="0"/>
          </a:p>
          <a:p>
            <a:r>
              <a:rPr lang="en-US" dirty="0"/>
              <a:t>For purposes of receiving continuing legal education credit, “pro bono” means legal service provided by an attorney to either a person of limited means or a charitable organization in which the legal service is assigned, verified, and reported to the Commission by an organization recognized by the Commission</a:t>
            </a:r>
            <a:r>
              <a:rPr lang="en-US" dirty="0" smtClean="0"/>
              <a:t>.</a:t>
            </a:r>
          </a:p>
          <a:p>
            <a:r>
              <a:rPr lang="en-US" dirty="0" smtClean="0"/>
              <a:t>Must be done through a pro bono sponsor</a:t>
            </a:r>
          </a:p>
          <a:p>
            <a:pPr marL="0" indent="0">
              <a:buNone/>
            </a:pPr>
            <a:r>
              <a:rPr lang="en-US" dirty="0"/>
              <a:t>https://</a:t>
            </a:r>
            <a:r>
              <a:rPr lang="en-US" dirty="0" err="1"/>
              <a:t>www.supremecourt.ohio.gov</a:t>
            </a:r>
            <a:r>
              <a:rPr lang="en-US" dirty="0"/>
              <a:t>/</a:t>
            </a:r>
            <a:r>
              <a:rPr lang="en-US" dirty="0" err="1"/>
              <a:t>AttySvcs</a:t>
            </a:r>
            <a:r>
              <a:rPr lang="en-US" dirty="0"/>
              <a:t>/CLE/</a:t>
            </a:r>
            <a:r>
              <a:rPr lang="en-US" dirty="0" err="1"/>
              <a:t>proBono</a:t>
            </a:r>
            <a:r>
              <a:rPr lang="en-US" dirty="0"/>
              <a:t>/</a:t>
            </a:r>
          </a:p>
        </p:txBody>
      </p:sp>
    </p:spTree>
    <p:extLst>
      <p:ext uri="{BB962C8B-B14F-4D97-AF65-F5344CB8AC3E}">
        <p14:creationId xmlns:p14="http://schemas.microsoft.com/office/powerpoint/2010/main" val="7619662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to Pro Bono Practitioners – When to Take the Case </a:t>
            </a:r>
            <a:endParaRPr lang="en-US" dirty="0"/>
          </a:p>
        </p:txBody>
      </p:sp>
      <p:sp>
        <p:nvSpPr>
          <p:cNvPr id="5" name="Content Placeholder 4"/>
          <p:cNvSpPr>
            <a:spLocks noGrp="1"/>
          </p:cNvSpPr>
          <p:nvPr>
            <p:ph idx="1"/>
          </p:nvPr>
        </p:nvSpPr>
        <p:spPr>
          <a:xfrm>
            <a:off x="779464" y="1532899"/>
            <a:ext cx="8127470" cy="5029200"/>
          </a:xfrm>
        </p:spPr>
        <p:txBody>
          <a:bodyPr>
            <a:normAutofit lnSpcReduction="10000"/>
          </a:bodyPr>
          <a:lstStyle/>
          <a:p>
            <a:r>
              <a:rPr lang="en-US" sz="2600" dirty="0" smtClean="0"/>
              <a:t>Nature of the Problem</a:t>
            </a:r>
          </a:p>
          <a:p>
            <a:r>
              <a:rPr lang="en-US" sz="2600" dirty="0" smtClean="0"/>
              <a:t>Familiarity with Client</a:t>
            </a:r>
          </a:p>
          <a:p>
            <a:r>
              <a:rPr lang="en-US" sz="2600" dirty="0" smtClean="0"/>
              <a:t>Familiarity with Referral Source</a:t>
            </a:r>
          </a:p>
          <a:p>
            <a:r>
              <a:rPr lang="en-US" sz="2600" dirty="0" smtClean="0"/>
              <a:t>Expected Duration of Case</a:t>
            </a:r>
          </a:p>
          <a:p>
            <a:r>
              <a:rPr lang="en-US" sz="2600" dirty="0" smtClean="0"/>
              <a:t>Expected Involvement in Case</a:t>
            </a:r>
          </a:p>
          <a:p>
            <a:r>
              <a:rPr lang="en-US" sz="2600" dirty="0" smtClean="0"/>
              <a:t>Assistance of other counsel</a:t>
            </a:r>
          </a:p>
          <a:p>
            <a:r>
              <a:rPr lang="en-US" sz="2600" dirty="0" smtClean="0"/>
              <a:t>Expected CLE Credit</a:t>
            </a:r>
          </a:p>
          <a:p>
            <a:r>
              <a:rPr lang="en-US" sz="2600" dirty="0" smtClean="0"/>
              <a:t>Other considerations?</a:t>
            </a:r>
          </a:p>
          <a:p>
            <a:endParaRPr lang="en-US" dirty="0" smtClean="0"/>
          </a:p>
          <a:p>
            <a:endParaRPr lang="en-US" dirty="0"/>
          </a:p>
        </p:txBody>
      </p:sp>
    </p:spTree>
    <p:extLst>
      <p:ext uri="{BB962C8B-B14F-4D97-AF65-F5344CB8AC3E}">
        <p14:creationId xmlns:p14="http://schemas.microsoft.com/office/powerpoint/2010/main" val="1320505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Bono Practitioners</a:t>
            </a:r>
            <a:endParaRPr lang="en-US" dirty="0"/>
          </a:p>
        </p:txBody>
      </p:sp>
      <p:sp>
        <p:nvSpPr>
          <p:cNvPr id="3" name="Content Placeholder 2"/>
          <p:cNvSpPr>
            <a:spLocks noGrp="1"/>
          </p:cNvSpPr>
          <p:nvPr>
            <p:ph idx="1"/>
          </p:nvPr>
        </p:nvSpPr>
        <p:spPr/>
        <p:txBody>
          <a:bodyPr>
            <a:normAutofit/>
          </a:bodyPr>
          <a:lstStyle/>
          <a:p>
            <a:pPr marL="0" indent="0">
              <a:buNone/>
            </a:pPr>
            <a:endParaRPr lang="en-US" sz="3000" dirty="0"/>
          </a:p>
          <a:p>
            <a:pPr marL="0" indent="0">
              <a:buNone/>
            </a:pPr>
            <a:r>
              <a:rPr lang="en-US" sz="3000" dirty="0" smtClean="0"/>
              <a:t>List some barriers to pro bono practitioners both in accepting and in undergoing pro bono representation.</a:t>
            </a:r>
            <a:endParaRPr lang="en-US" sz="3000" dirty="0"/>
          </a:p>
        </p:txBody>
      </p:sp>
    </p:spTree>
    <p:extLst>
      <p:ext uri="{BB962C8B-B14F-4D97-AF65-F5344CB8AC3E}">
        <p14:creationId xmlns:p14="http://schemas.microsoft.com/office/powerpoint/2010/main" val="3656734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Bono Practitioners </a:t>
            </a:r>
            <a:endParaRPr lang="en-US" dirty="0"/>
          </a:p>
        </p:txBody>
      </p:sp>
      <p:sp>
        <p:nvSpPr>
          <p:cNvPr id="3" name="Content Placeholder 2"/>
          <p:cNvSpPr>
            <a:spLocks noGrp="1"/>
          </p:cNvSpPr>
          <p:nvPr>
            <p:ph idx="1"/>
          </p:nvPr>
        </p:nvSpPr>
        <p:spPr>
          <a:xfrm>
            <a:off x="779463" y="1828799"/>
            <a:ext cx="7758835" cy="4137221"/>
          </a:xfrm>
        </p:spPr>
        <p:txBody>
          <a:bodyPr>
            <a:normAutofit/>
          </a:bodyPr>
          <a:lstStyle/>
          <a:p>
            <a:r>
              <a:rPr lang="en-US" sz="2500" dirty="0" smtClean="0"/>
              <a:t>Outside Normal Practice Area</a:t>
            </a:r>
          </a:p>
          <a:p>
            <a:pPr lvl="1"/>
            <a:r>
              <a:rPr lang="en-US" sz="2500" dirty="0" smtClean="0"/>
              <a:t>Malpractice/Ethical Considerations</a:t>
            </a:r>
          </a:p>
          <a:p>
            <a:pPr lvl="1"/>
            <a:r>
              <a:rPr lang="en-US" sz="2500" dirty="0" smtClean="0"/>
              <a:t>Contractual Issues</a:t>
            </a:r>
          </a:p>
          <a:p>
            <a:r>
              <a:rPr lang="en-US" sz="2500" dirty="0" smtClean="0"/>
              <a:t>Communication with Low-Income Clients</a:t>
            </a:r>
          </a:p>
          <a:p>
            <a:r>
              <a:rPr lang="en-US" sz="2500" dirty="0" smtClean="0"/>
              <a:t>Duration Concerns/Making Time</a:t>
            </a:r>
          </a:p>
          <a:p>
            <a:r>
              <a:rPr lang="en-US" sz="2500" dirty="0" smtClean="0"/>
              <a:t>Access to clients in need</a:t>
            </a:r>
          </a:p>
        </p:txBody>
      </p:sp>
    </p:spTree>
    <p:extLst>
      <p:ext uri="{BB962C8B-B14F-4D97-AF65-F5344CB8AC3E}">
        <p14:creationId xmlns:p14="http://schemas.microsoft.com/office/powerpoint/2010/main" val="10495087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Bono Practitioners – Practice Area </a:t>
            </a:r>
            <a:endParaRPr lang="en-US" dirty="0"/>
          </a:p>
        </p:txBody>
      </p:sp>
      <p:pic>
        <p:nvPicPr>
          <p:cNvPr id="4" name="Picture 3" descr="Screen Shot 2015-10-07 at 1.51.2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61" y="1425388"/>
            <a:ext cx="7087006" cy="4698993"/>
          </a:xfrm>
          <a:prstGeom prst="rect">
            <a:avLst/>
          </a:prstGeom>
        </p:spPr>
      </p:pic>
      <p:sp>
        <p:nvSpPr>
          <p:cNvPr id="6" name="Rectangle 5"/>
          <p:cNvSpPr/>
          <p:nvPr/>
        </p:nvSpPr>
        <p:spPr>
          <a:xfrm>
            <a:off x="174735" y="6041871"/>
            <a:ext cx="8748653" cy="646331"/>
          </a:xfrm>
          <a:prstGeom prst="rect">
            <a:avLst/>
          </a:prstGeom>
        </p:spPr>
        <p:txBody>
          <a:bodyPr wrap="square">
            <a:spAutoFit/>
          </a:bodyPr>
          <a:lstStyle/>
          <a:p>
            <a:r>
              <a:rPr lang="en-US" dirty="0">
                <a:solidFill>
                  <a:srgbClr val="FFFFFF"/>
                </a:solidFill>
              </a:rPr>
              <a:t>http://</a:t>
            </a:r>
            <a:r>
              <a:rPr lang="en-US" dirty="0" err="1">
                <a:solidFill>
                  <a:srgbClr val="FFFFFF"/>
                </a:solidFill>
              </a:rPr>
              <a:t>www.americanbar.org</a:t>
            </a:r>
            <a:r>
              <a:rPr lang="en-US" dirty="0">
                <a:solidFill>
                  <a:srgbClr val="FFFFFF"/>
                </a:solidFill>
              </a:rPr>
              <a:t>/content/dam/aba/administrative/</a:t>
            </a:r>
            <a:r>
              <a:rPr lang="en-US" dirty="0" err="1">
                <a:solidFill>
                  <a:srgbClr val="FFFFFF"/>
                </a:solidFill>
              </a:rPr>
              <a:t>probono_public_service</a:t>
            </a:r>
            <a:r>
              <a:rPr lang="en-US" dirty="0">
                <a:solidFill>
                  <a:srgbClr val="FFFFFF"/>
                </a:solidFill>
              </a:rPr>
              <a:t>/</a:t>
            </a:r>
            <a:r>
              <a:rPr lang="en-US" dirty="0" err="1">
                <a:solidFill>
                  <a:srgbClr val="FFFFFF"/>
                </a:solidFill>
              </a:rPr>
              <a:t>ls_pb_Supporting_Justice_III_final.authcheckdam.pdf</a:t>
            </a:r>
            <a:endParaRPr lang="en-US" dirty="0">
              <a:solidFill>
                <a:srgbClr val="FFFFFF"/>
              </a:solidFill>
            </a:endParaRPr>
          </a:p>
        </p:txBody>
      </p:sp>
    </p:spTree>
    <p:extLst>
      <p:ext uri="{BB962C8B-B14F-4D97-AF65-F5344CB8AC3E}">
        <p14:creationId xmlns:p14="http://schemas.microsoft.com/office/powerpoint/2010/main" val="529079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55" y="234479"/>
            <a:ext cx="7583487" cy="758608"/>
          </a:xfrm>
        </p:spPr>
        <p:txBody>
          <a:bodyPr/>
          <a:lstStyle/>
          <a:p>
            <a:r>
              <a:rPr lang="en-US" dirty="0" smtClean="0"/>
              <a:t>Justifying Pro Se Assistance</a:t>
            </a:r>
            <a:endParaRPr lang="en-US" dirty="0"/>
          </a:p>
        </p:txBody>
      </p:sp>
      <p:sp>
        <p:nvSpPr>
          <p:cNvPr id="3" name="Content Placeholder 2"/>
          <p:cNvSpPr>
            <a:spLocks noGrp="1"/>
          </p:cNvSpPr>
          <p:nvPr>
            <p:ph idx="1"/>
          </p:nvPr>
        </p:nvSpPr>
        <p:spPr>
          <a:xfrm>
            <a:off x="437555" y="993087"/>
            <a:ext cx="8706445" cy="4428193"/>
          </a:xfrm>
        </p:spPr>
        <p:txBody>
          <a:bodyPr>
            <a:normAutofit lnSpcReduction="10000"/>
          </a:bodyPr>
          <a:lstStyle/>
          <a:p>
            <a:r>
              <a:rPr lang="en-US" dirty="0" smtClean="0"/>
              <a:t>“Pro Se” – Latin for “on one’s own behalf”</a:t>
            </a:r>
          </a:p>
          <a:p>
            <a:r>
              <a:rPr lang="en-US" dirty="0" smtClean="0"/>
              <a:t>Increase in Pro Se Litigants</a:t>
            </a:r>
          </a:p>
          <a:p>
            <a:pPr lvl="1"/>
            <a:r>
              <a:rPr lang="en-US" dirty="0" smtClean="0"/>
              <a:t>In Family Law cases, 67% of filings in CA, 73% in FL, 70% in WI (1)</a:t>
            </a:r>
          </a:p>
          <a:p>
            <a:pPr lvl="1"/>
            <a:r>
              <a:rPr lang="en-US" dirty="0" smtClean="0"/>
              <a:t>In more than 70% of civil cases, families are going to court alone (2)</a:t>
            </a:r>
          </a:p>
          <a:p>
            <a:r>
              <a:rPr lang="en-US" dirty="0" smtClean="0"/>
              <a:t>Old adage: “One who is his own lawyer has a fool for a client.”</a:t>
            </a:r>
          </a:p>
          <a:p>
            <a:r>
              <a:rPr lang="en-US" dirty="0" smtClean="0"/>
              <a:t>“Forcing a lawyer upon an unwilling defendant is contrary to his basic right to defend himself.” (</a:t>
            </a:r>
            <a:r>
              <a:rPr lang="en-US" i="1" dirty="0" err="1" smtClean="0"/>
              <a:t>Faretta</a:t>
            </a:r>
            <a:r>
              <a:rPr lang="en-US" i="1" dirty="0" smtClean="0"/>
              <a:t> v. California</a:t>
            </a:r>
            <a:r>
              <a:rPr lang="en-US" dirty="0" smtClean="0"/>
              <a:t>) (3) </a:t>
            </a:r>
          </a:p>
          <a:p>
            <a:r>
              <a:rPr lang="en-US" dirty="0" smtClean="0"/>
              <a:t>“Defendants should be made aware of the dangers and disadvantages of self-representation so that … he knows what he is doing and his choice is made with his eyes open” (4)</a:t>
            </a:r>
            <a:endParaRPr lang="en-US" dirty="0"/>
          </a:p>
        </p:txBody>
      </p:sp>
      <p:sp>
        <p:nvSpPr>
          <p:cNvPr id="4" name="Rectangle 3"/>
          <p:cNvSpPr/>
          <p:nvPr/>
        </p:nvSpPr>
        <p:spPr>
          <a:xfrm>
            <a:off x="267115" y="5252113"/>
            <a:ext cx="8720176" cy="523220"/>
          </a:xfrm>
          <a:prstGeom prst="rect">
            <a:avLst/>
          </a:prstGeom>
        </p:spPr>
        <p:txBody>
          <a:bodyPr wrap="square">
            <a:spAutoFit/>
          </a:bodyPr>
          <a:lstStyle/>
          <a:p>
            <a:r>
              <a:rPr lang="en-US" sz="1400" dirty="0" smtClean="0">
                <a:solidFill>
                  <a:srgbClr val="FFFFFF"/>
                </a:solidFill>
              </a:rPr>
              <a:t>(1) </a:t>
            </a:r>
            <a:r>
              <a:rPr lang="en-US" sz="1400" dirty="0" err="1" smtClean="0">
                <a:solidFill>
                  <a:srgbClr val="FFFFFF"/>
                </a:solidFill>
              </a:rPr>
              <a:t>Madelynn</a:t>
            </a:r>
            <a:r>
              <a:rPr lang="en-US" sz="1400" dirty="0" smtClean="0">
                <a:solidFill>
                  <a:srgbClr val="FFFFFF"/>
                </a:solidFill>
              </a:rPr>
              <a:t> </a:t>
            </a:r>
            <a:r>
              <a:rPr lang="en-US" sz="1400" dirty="0">
                <a:solidFill>
                  <a:srgbClr val="FFFFFF"/>
                </a:solidFill>
              </a:rPr>
              <a:t>Herman (September 25, 2006). "Self-Representation: Pro Se Statistics". National Center for State Courts. Archived from the original on 2012-05-04.</a:t>
            </a:r>
          </a:p>
        </p:txBody>
      </p:sp>
      <p:sp>
        <p:nvSpPr>
          <p:cNvPr id="6" name="Rectangle 5"/>
          <p:cNvSpPr/>
          <p:nvPr/>
        </p:nvSpPr>
        <p:spPr>
          <a:xfrm>
            <a:off x="267115" y="5775333"/>
            <a:ext cx="8557363" cy="738664"/>
          </a:xfrm>
          <a:prstGeom prst="rect">
            <a:avLst/>
          </a:prstGeom>
        </p:spPr>
        <p:txBody>
          <a:bodyPr wrap="square">
            <a:spAutoFit/>
          </a:bodyPr>
          <a:lstStyle/>
          <a:p>
            <a:r>
              <a:rPr lang="en-US" sz="1400" dirty="0" smtClean="0">
                <a:solidFill>
                  <a:srgbClr val="FFFFFF"/>
                </a:solidFill>
                <a:hlinkClick r:id="rId3"/>
              </a:rPr>
              <a:t>(2) http</a:t>
            </a:r>
            <a:r>
              <a:rPr lang="en-US" sz="1400" dirty="0">
                <a:solidFill>
                  <a:srgbClr val="FFFFFF"/>
                </a:solidFill>
                <a:hlinkClick r:id="rId3"/>
              </a:rPr>
              <a:t>://connecticutlawreview.org/files/2015/01/9-</a:t>
            </a:r>
            <a:r>
              <a:rPr lang="en-US" sz="1400" dirty="0" smtClean="0">
                <a:solidFill>
                  <a:srgbClr val="FFFFFF"/>
                </a:solidFill>
                <a:hlinkClick r:id="rId3"/>
              </a:rPr>
              <a:t>Steinberg.pdf</a:t>
            </a:r>
            <a:endParaRPr lang="en-US" sz="1400" dirty="0" smtClean="0">
              <a:solidFill>
                <a:srgbClr val="FFFFFF"/>
              </a:solidFill>
            </a:endParaRPr>
          </a:p>
          <a:p>
            <a:r>
              <a:rPr lang="en-US" sz="1400" dirty="0" smtClean="0">
                <a:solidFill>
                  <a:srgbClr val="FFFFFF"/>
                </a:solidFill>
              </a:rPr>
              <a:t>(3) </a:t>
            </a:r>
            <a:r>
              <a:rPr lang="en-US" sz="1400" dirty="0" err="1" smtClean="0">
                <a:solidFill>
                  <a:srgbClr val="FFFFFF"/>
                </a:solidFill>
              </a:rPr>
              <a:t>Faretta</a:t>
            </a:r>
            <a:r>
              <a:rPr lang="en-US" sz="1400" dirty="0" smtClean="0">
                <a:solidFill>
                  <a:srgbClr val="FFFFFF"/>
                </a:solidFill>
              </a:rPr>
              <a:t> v. California, 422 U.S. 806 (1975)</a:t>
            </a:r>
          </a:p>
          <a:p>
            <a:r>
              <a:rPr lang="en-US" sz="1400" dirty="0" smtClean="0">
                <a:solidFill>
                  <a:srgbClr val="FFFFFF"/>
                </a:solidFill>
              </a:rPr>
              <a:t>(4) Id.</a:t>
            </a:r>
            <a:endParaRPr lang="en-US" sz="1400" dirty="0">
              <a:solidFill>
                <a:srgbClr val="FFFFFF"/>
              </a:solidFill>
            </a:endParaRPr>
          </a:p>
        </p:txBody>
      </p:sp>
    </p:spTree>
    <p:extLst>
      <p:ext uri="{BB962C8B-B14F-4D97-AF65-F5344CB8AC3E}">
        <p14:creationId xmlns:p14="http://schemas.microsoft.com/office/powerpoint/2010/main" val="1997736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Bono Practitioners – Practice Area </a:t>
            </a:r>
            <a:endParaRPr lang="en-US" dirty="0"/>
          </a:p>
        </p:txBody>
      </p:sp>
      <p:sp>
        <p:nvSpPr>
          <p:cNvPr id="3" name="Rectangle 2"/>
          <p:cNvSpPr/>
          <p:nvPr/>
        </p:nvSpPr>
        <p:spPr>
          <a:xfrm>
            <a:off x="342629" y="1589665"/>
            <a:ext cx="8195669" cy="2569935"/>
          </a:xfrm>
          <a:prstGeom prst="rect">
            <a:avLst/>
          </a:prstGeom>
        </p:spPr>
        <p:txBody>
          <a:bodyPr wrap="square">
            <a:spAutoFit/>
          </a:bodyPr>
          <a:lstStyle/>
          <a:p>
            <a:r>
              <a:rPr lang="en-US" sz="2300" dirty="0" smtClean="0">
                <a:solidFill>
                  <a:schemeClr val="bg1"/>
                </a:solidFill>
              </a:rPr>
              <a:t>Ohio Rules of Professional Conduct</a:t>
            </a:r>
          </a:p>
          <a:p>
            <a:endParaRPr lang="en-US" sz="2300" dirty="0" smtClean="0">
              <a:solidFill>
                <a:schemeClr val="bg1"/>
              </a:solidFill>
            </a:endParaRPr>
          </a:p>
          <a:p>
            <a:r>
              <a:rPr lang="en-US" sz="2300" dirty="0" smtClean="0">
                <a:solidFill>
                  <a:schemeClr val="bg1"/>
                </a:solidFill>
              </a:rPr>
              <a:t>RULE </a:t>
            </a:r>
            <a:r>
              <a:rPr lang="en-US" sz="2300" dirty="0">
                <a:solidFill>
                  <a:schemeClr val="bg1"/>
                </a:solidFill>
              </a:rPr>
              <a:t>1.1: COMPETENCE</a:t>
            </a:r>
          </a:p>
          <a:p>
            <a:r>
              <a:rPr lang="en-US" sz="2300" dirty="0">
                <a:solidFill>
                  <a:schemeClr val="bg1"/>
                </a:solidFill>
              </a:rPr>
              <a:t>A lawyer shall provide competent representation to a client. </a:t>
            </a:r>
            <a:r>
              <a:rPr lang="en-US" sz="2300" dirty="0" smtClean="0">
                <a:solidFill>
                  <a:schemeClr val="bg1"/>
                </a:solidFill>
              </a:rPr>
              <a:t>Competent representation </a:t>
            </a:r>
            <a:r>
              <a:rPr lang="en-US" sz="2300" dirty="0">
                <a:solidFill>
                  <a:schemeClr val="bg1"/>
                </a:solidFill>
              </a:rPr>
              <a:t>requires the legal knowledge, skill, thoroughness, and </a:t>
            </a:r>
            <a:r>
              <a:rPr lang="en-US" sz="2300" dirty="0" smtClean="0">
                <a:solidFill>
                  <a:schemeClr val="bg1"/>
                </a:solidFill>
              </a:rPr>
              <a:t>preparation reasonably </a:t>
            </a:r>
            <a:r>
              <a:rPr lang="en-US" sz="2300" dirty="0">
                <a:solidFill>
                  <a:schemeClr val="bg1"/>
                </a:solidFill>
              </a:rPr>
              <a:t>necessary for the representation.</a:t>
            </a:r>
          </a:p>
        </p:txBody>
      </p:sp>
      <p:sp>
        <p:nvSpPr>
          <p:cNvPr id="5" name="Rectangle 4"/>
          <p:cNvSpPr/>
          <p:nvPr/>
        </p:nvSpPr>
        <p:spPr>
          <a:xfrm>
            <a:off x="342629" y="4144487"/>
            <a:ext cx="8329340" cy="1862048"/>
          </a:xfrm>
          <a:prstGeom prst="rect">
            <a:avLst/>
          </a:prstGeom>
        </p:spPr>
        <p:txBody>
          <a:bodyPr wrap="square">
            <a:spAutoFit/>
          </a:bodyPr>
          <a:lstStyle/>
          <a:p>
            <a:r>
              <a:rPr lang="en-US" sz="2300" dirty="0" smtClean="0">
                <a:solidFill>
                  <a:srgbClr val="FFFFFF"/>
                </a:solidFill>
              </a:rPr>
              <a:t>Comment [2] - A </a:t>
            </a:r>
            <a:r>
              <a:rPr lang="en-US" sz="2300" dirty="0">
                <a:solidFill>
                  <a:srgbClr val="FFFFFF"/>
                </a:solidFill>
              </a:rPr>
              <a:t>lawyer need not necessarily have special training or prior experience to </a:t>
            </a:r>
            <a:r>
              <a:rPr lang="en-US" sz="2300" dirty="0" smtClean="0">
                <a:solidFill>
                  <a:srgbClr val="FFFFFF"/>
                </a:solidFill>
              </a:rPr>
              <a:t>handle legal </a:t>
            </a:r>
            <a:r>
              <a:rPr lang="en-US" sz="2300" dirty="0">
                <a:solidFill>
                  <a:srgbClr val="FFFFFF"/>
                </a:solidFill>
              </a:rPr>
              <a:t>problems of a type with which the lawyer is unfamiliar. A newly admitted lawyer can be </a:t>
            </a:r>
            <a:r>
              <a:rPr lang="en-US" sz="2300" dirty="0" smtClean="0">
                <a:solidFill>
                  <a:srgbClr val="FFFFFF"/>
                </a:solidFill>
              </a:rPr>
              <a:t>as competent </a:t>
            </a:r>
            <a:r>
              <a:rPr lang="en-US" sz="2300" dirty="0">
                <a:solidFill>
                  <a:srgbClr val="FFFFFF"/>
                </a:solidFill>
              </a:rPr>
              <a:t>as a practitioner with long experience</a:t>
            </a:r>
            <a:r>
              <a:rPr lang="en-US" sz="2300" dirty="0" smtClean="0">
                <a:solidFill>
                  <a:srgbClr val="FFFFFF"/>
                </a:solidFill>
              </a:rPr>
              <a:t>. </a:t>
            </a:r>
            <a:endParaRPr lang="en-US" sz="2300" dirty="0">
              <a:solidFill>
                <a:srgbClr val="FFFFFF"/>
              </a:solidFill>
            </a:endParaRPr>
          </a:p>
        </p:txBody>
      </p:sp>
    </p:spTree>
    <p:extLst>
      <p:ext uri="{BB962C8B-B14F-4D97-AF65-F5344CB8AC3E}">
        <p14:creationId xmlns:p14="http://schemas.microsoft.com/office/powerpoint/2010/main" val="42788672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Comment [2] … . . A lawyer can provide adequate representation in a wholly novel field through necessary study. Competent representation can also be provided through the association of a lawyer of established competence in the field in question</a:t>
            </a:r>
            <a:r>
              <a:rPr lang="en-US" dirty="0" smtClean="0"/>
              <a:t>.</a:t>
            </a:r>
          </a:p>
          <a:p>
            <a:r>
              <a:rPr lang="en-US" dirty="0" smtClean="0"/>
              <a:t>Comment [</a:t>
            </a:r>
            <a:r>
              <a:rPr lang="en-US" dirty="0"/>
              <a:t>4] A lawyer may accept representation where the requisite level of competence </a:t>
            </a:r>
            <a:r>
              <a:rPr lang="en-US" dirty="0" smtClean="0"/>
              <a:t>can be </a:t>
            </a:r>
            <a:r>
              <a:rPr lang="en-US" dirty="0"/>
              <a:t>achieved through study and investigation, as long as such additional work would not result </a:t>
            </a:r>
            <a:r>
              <a:rPr lang="en-US" dirty="0" smtClean="0"/>
              <a:t>in unreasonable </a:t>
            </a:r>
            <a:r>
              <a:rPr lang="en-US" dirty="0"/>
              <a:t>delay or expense to the client. </a:t>
            </a:r>
          </a:p>
        </p:txBody>
      </p:sp>
      <p:sp>
        <p:nvSpPr>
          <p:cNvPr id="4" name="Title 1"/>
          <p:cNvSpPr>
            <a:spLocks noGrp="1"/>
          </p:cNvSpPr>
          <p:nvPr>
            <p:ph type="title"/>
          </p:nvPr>
        </p:nvSpPr>
        <p:spPr/>
        <p:txBody>
          <a:bodyPr/>
          <a:lstStyle/>
          <a:p>
            <a:r>
              <a:rPr lang="en-US" dirty="0" smtClean="0"/>
              <a:t>Barriers to Pro Bono Practitioners – Practice Area </a:t>
            </a:r>
            <a:endParaRPr lang="en-US" dirty="0"/>
          </a:p>
        </p:txBody>
      </p:sp>
    </p:spTree>
    <p:extLst>
      <p:ext uri="{BB962C8B-B14F-4D97-AF65-F5344CB8AC3E}">
        <p14:creationId xmlns:p14="http://schemas.microsoft.com/office/powerpoint/2010/main" val="17009464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Bono Practitioners – Practice Area </a:t>
            </a:r>
            <a:endParaRPr lang="en-US" dirty="0"/>
          </a:p>
        </p:txBody>
      </p:sp>
      <p:sp>
        <p:nvSpPr>
          <p:cNvPr id="6" name="Rectangle 5"/>
          <p:cNvSpPr/>
          <p:nvPr/>
        </p:nvSpPr>
        <p:spPr>
          <a:xfrm>
            <a:off x="174735" y="6041871"/>
            <a:ext cx="8748653" cy="646331"/>
          </a:xfrm>
          <a:prstGeom prst="rect">
            <a:avLst/>
          </a:prstGeom>
        </p:spPr>
        <p:txBody>
          <a:bodyPr wrap="square">
            <a:spAutoFit/>
          </a:bodyPr>
          <a:lstStyle/>
          <a:p>
            <a:r>
              <a:rPr lang="en-US" dirty="0">
                <a:solidFill>
                  <a:srgbClr val="FFFFFF"/>
                </a:solidFill>
              </a:rPr>
              <a:t>http://</a:t>
            </a:r>
            <a:r>
              <a:rPr lang="en-US" dirty="0" err="1">
                <a:solidFill>
                  <a:srgbClr val="FFFFFF"/>
                </a:solidFill>
              </a:rPr>
              <a:t>www.americanbar.org</a:t>
            </a:r>
            <a:r>
              <a:rPr lang="en-US" dirty="0">
                <a:solidFill>
                  <a:srgbClr val="FFFFFF"/>
                </a:solidFill>
              </a:rPr>
              <a:t>/content/dam/aba/administrative/</a:t>
            </a:r>
            <a:r>
              <a:rPr lang="en-US" dirty="0" err="1">
                <a:solidFill>
                  <a:srgbClr val="FFFFFF"/>
                </a:solidFill>
              </a:rPr>
              <a:t>probono_public_service</a:t>
            </a:r>
            <a:r>
              <a:rPr lang="en-US" dirty="0">
                <a:solidFill>
                  <a:srgbClr val="FFFFFF"/>
                </a:solidFill>
              </a:rPr>
              <a:t>/</a:t>
            </a:r>
            <a:r>
              <a:rPr lang="en-US" dirty="0" err="1">
                <a:solidFill>
                  <a:srgbClr val="FFFFFF"/>
                </a:solidFill>
              </a:rPr>
              <a:t>ls_pb_Supporting_Justice_III_final.authcheckdam.pdf</a:t>
            </a:r>
            <a:endParaRPr lang="en-US" dirty="0">
              <a:solidFill>
                <a:srgbClr val="FFFFFF"/>
              </a:solidFill>
            </a:endParaRPr>
          </a:p>
        </p:txBody>
      </p:sp>
      <p:pic>
        <p:nvPicPr>
          <p:cNvPr id="3" name="Picture 2" descr="Screen Shot 2015-10-07 at 2.00.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735" y="1425387"/>
            <a:ext cx="8794620" cy="4390229"/>
          </a:xfrm>
          <a:prstGeom prst="rect">
            <a:avLst/>
          </a:prstGeom>
        </p:spPr>
      </p:pic>
    </p:spTree>
    <p:extLst>
      <p:ext uri="{BB962C8B-B14F-4D97-AF65-F5344CB8AC3E}">
        <p14:creationId xmlns:p14="http://schemas.microsoft.com/office/powerpoint/2010/main" val="2932929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Bono Practitioners – Contractual Issues</a:t>
            </a:r>
            <a:endParaRPr lang="en-US" dirty="0"/>
          </a:p>
        </p:txBody>
      </p:sp>
      <p:sp>
        <p:nvSpPr>
          <p:cNvPr id="3" name="Content Placeholder 2"/>
          <p:cNvSpPr>
            <a:spLocks noGrp="1"/>
          </p:cNvSpPr>
          <p:nvPr>
            <p:ph idx="1"/>
          </p:nvPr>
        </p:nvSpPr>
        <p:spPr>
          <a:xfrm>
            <a:off x="551399" y="1625599"/>
            <a:ext cx="7936774" cy="5237307"/>
          </a:xfrm>
        </p:spPr>
        <p:txBody>
          <a:bodyPr>
            <a:normAutofit/>
          </a:bodyPr>
          <a:lstStyle/>
          <a:p>
            <a:r>
              <a:rPr lang="en-US" sz="2400" dirty="0" smtClean="0"/>
              <a:t>Pro Bono Representation Agreements </a:t>
            </a:r>
          </a:p>
          <a:p>
            <a:pPr lvl="1"/>
            <a:r>
              <a:rPr lang="en-US" sz="2400" dirty="0" smtClean="0"/>
              <a:t>May Limit Scope, but must be reasonable and in writing (Ohio Rule of Professional Conduct 1.2 (c))</a:t>
            </a:r>
          </a:p>
          <a:p>
            <a:pPr lvl="1"/>
            <a:r>
              <a:rPr lang="en-US" sz="2400" dirty="0" smtClean="0"/>
              <a:t>May require client to pay filing fees or court costs</a:t>
            </a:r>
            <a:r>
              <a:rPr lang="en-US" sz="2400" dirty="0"/>
              <a:t> </a:t>
            </a:r>
            <a:r>
              <a:rPr lang="en-US" sz="2400" dirty="0" smtClean="0"/>
              <a:t>or not</a:t>
            </a:r>
          </a:p>
          <a:p>
            <a:pPr lvl="1"/>
            <a:r>
              <a:rPr lang="en-US" sz="2400" dirty="0" smtClean="0"/>
              <a:t>Require client to inform counsel of change of number, address, etc. </a:t>
            </a:r>
          </a:p>
          <a:p>
            <a:pPr lvl="1"/>
            <a:r>
              <a:rPr lang="en-US" sz="2400" dirty="0" smtClean="0"/>
              <a:t>Indicate if counsel does not carry professional liability insurance for the matter under Ohio Rule of Professional Conduct 1.4(c)(1)</a:t>
            </a:r>
          </a:p>
          <a:p>
            <a:pPr lvl="1"/>
            <a:r>
              <a:rPr lang="en-US" sz="2400" dirty="0" smtClean="0"/>
              <a:t>Do not contract to limit liability </a:t>
            </a:r>
          </a:p>
        </p:txBody>
      </p:sp>
    </p:spTree>
    <p:extLst>
      <p:ext uri="{BB962C8B-B14F-4D97-AF65-F5344CB8AC3E}">
        <p14:creationId xmlns:p14="http://schemas.microsoft.com/office/powerpoint/2010/main" val="22675269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 Bono Practitioners – Familiarity with Client</a:t>
            </a:r>
            <a:endParaRPr lang="en-US" dirty="0"/>
          </a:p>
        </p:txBody>
      </p:sp>
      <p:pic>
        <p:nvPicPr>
          <p:cNvPr id="4" name="Content Placeholder 3" descr="Screen Shot 2015-10-07 at 1.55.15 PM.png"/>
          <p:cNvPicPr>
            <a:picLocks noGrp="1" noChangeAspect="1"/>
          </p:cNvPicPr>
          <p:nvPr>
            <p:ph idx="1"/>
          </p:nvPr>
        </p:nvPicPr>
        <p:blipFill>
          <a:blip r:embed="rId2">
            <a:extLst>
              <a:ext uri="{28A0092B-C50C-407E-A947-70E740481C1C}">
                <a14:useLocalDpi xmlns:a14="http://schemas.microsoft.com/office/drawing/2010/main" val="0"/>
              </a:ext>
            </a:extLst>
          </a:blip>
          <a:srcRect l="-50926" r="-50926"/>
          <a:stretch>
            <a:fillRect/>
          </a:stretch>
        </p:blipFill>
        <p:spPr>
          <a:xfrm>
            <a:off x="429458" y="1425388"/>
            <a:ext cx="8317800" cy="4616483"/>
          </a:xfrm>
        </p:spPr>
      </p:pic>
      <p:sp>
        <p:nvSpPr>
          <p:cNvPr id="5" name="Rectangle 4"/>
          <p:cNvSpPr/>
          <p:nvPr/>
        </p:nvSpPr>
        <p:spPr>
          <a:xfrm>
            <a:off x="174735" y="6041871"/>
            <a:ext cx="8748653" cy="646331"/>
          </a:xfrm>
          <a:prstGeom prst="rect">
            <a:avLst/>
          </a:prstGeom>
        </p:spPr>
        <p:txBody>
          <a:bodyPr wrap="square">
            <a:spAutoFit/>
          </a:bodyPr>
          <a:lstStyle/>
          <a:p>
            <a:r>
              <a:rPr lang="en-US" dirty="0">
                <a:solidFill>
                  <a:srgbClr val="FFFFFF"/>
                </a:solidFill>
              </a:rPr>
              <a:t>http://</a:t>
            </a:r>
            <a:r>
              <a:rPr lang="en-US" dirty="0" err="1">
                <a:solidFill>
                  <a:srgbClr val="FFFFFF"/>
                </a:solidFill>
              </a:rPr>
              <a:t>www.americanbar.org</a:t>
            </a:r>
            <a:r>
              <a:rPr lang="en-US" dirty="0">
                <a:solidFill>
                  <a:srgbClr val="FFFFFF"/>
                </a:solidFill>
              </a:rPr>
              <a:t>/content/dam/aba/administrative/</a:t>
            </a:r>
            <a:r>
              <a:rPr lang="en-US" dirty="0" err="1">
                <a:solidFill>
                  <a:srgbClr val="FFFFFF"/>
                </a:solidFill>
              </a:rPr>
              <a:t>probono_public_service</a:t>
            </a:r>
            <a:r>
              <a:rPr lang="en-US" dirty="0">
                <a:solidFill>
                  <a:srgbClr val="FFFFFF"/>
                </a:solidFill>
              </a:rPr>
              <a:t>/</a:t>
            </a:r>
            <a:r>
              <a:rPr lang="en-US" dirty="0" err="1">
                <a:solidFill>
                  <a:srgbClr val="FFFFFF"/>
                </a:solidFill>
              </a:rPr>
              <a:t>ls_pb_Supporting_Justice_III_final.authcheckdam.pdf</a:t>
            </a:r>
            <a:endParaRPr lang="en-US" dirty="0">
              <a:solidFill>
                <a:srgbClr val="FFFFFF"/>
              </a:solidFill>
            </a:endParaRPr>
          </a:p>
        </p:txBody>
      </p:sp>
    </p:spTree>
    <p:extLst>
      <p:ext uri="{BB962C8B-B14F-4D97-AF65-F5344CB8AC3E}">
        <p14:creationId xmlns:p14="http://schemas.microsoft.com/office/powerpoint/2010/main" val="5295504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1106146"/>
            <a:ext cx="7839604" cy="1044388"/>
          </a:xfrm>
        </p:spPr>
        <p:txBody>
          <a:bodyPr/>
          <a:lstStyle/>
          <a:p>
            <a:r>
              <a:rPr lang="en-US" dirty="0"/>
              <a:t>Barriers to Pro Bono </a:t>
            </a:r>
            <a:r>
              <a:rPr lang="en-US" dirty="0" smtClean="0"/>
              <a:t>Practitioners - Time Concerns &amp; </a:t>
            </a:r>
            <a:br>
              <a:rPr lang="en-US" dirty="0" smtClean="0"/>
            </a:br>
            <a:r>
              <a:rPr lang="en-US" dirty="0" smtClean="0"/>
              <a:t>Client Communication</a:t>
            </a:r>
            <a:endParaRPr lang="en-US" dirty="0"/>
          </a:p>
        </p:txBody>
      </p:sp>
      <p:sp>
        <p:nvSpPr>
          <p:cNvPr id="3" name="Content Placeholder 2"/>
          <p:cNvSpPr>
            <a:spLocks noGrp="1"/>
          </p:cNvSpPr>
          <p:nvPr>
            <p:ph idx="1"/>
          </p:nvPr>
        </p:nvSpPr>
        <p:spPr>
          <a:xfrm>
            <a:off x="779463" y="2472267"/>
            <a:ext cx="7583487" cy="3505200"/>
          </a:xfrm>
        </p:spPr>
        <p:txBody>
          <a:bodyPr/>
          <a:lstStyle/>
          <a:p>
            <a:r>
              <a:rPr lang="en-US" dirty="0" smtClean="0"/>
              <a:t>Limit the scope of representation</a:t>
            </a:r>
          </a:p>
          <a:p>
            <a:r>
              <a:rPr lang="en-US" dirty="0" smtClean="0"/>
              <a:t>Tell your clinic/legal aid organization your time constraints so they know how/when to refer</a:t>
            </a:r>
          </a:p>
          <a:p>
            <a:r>
              <a:rPr lang="en-US" dirty="0" smtClean="0"/>
              <a:t>See “</a:t>
            </a:r>
            <a:r>
              <a:rPr lang="en-US" i="1" dirty="0" smtClean="0"/>
              <a:t>Do’s and Don’ts of Interviewing Low Income Clients” </a:t>
            </a:r>
            <a:r>
              <a:rPr lang="en-US" dirty="0" smtClean="0"/>
              <a:t>for suggestions on how to communicate effectively with clients</a:t>
            </a:r>
            <a:endParaRPr lang="en-US" dirty="0"/>
          </a:p>
        </p:txBody>
      </p:sp>
    </p:spTree>
    <p:extLst>
      <p:ext uri="{BB962C8B-B14F-4D97-AF65-F5344CB8AC3E}">
        <p14:creationId xmlns:p14="http://schemas.microsoft.com/office/powerpoint/2010/main" val="32198454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462679"/>
            <a:ext cx="7583487" cy="1044388"/>
          </a:xfrm>
        </p:spPr>
        <p:txBody>
          <a:bodyPr/>
          <a:lstStyle/>
          <a:p>
            <a:r>
              <a:rPr lang="en-US" dirty="0" smtClean="0"/>
              <a:t>Opportunities for Pro Bono Representation </a:t>
            </a:r>
            <a:endParaRPr lang="en-US" dirty="0"/>
          </a:p>
        </p:txBody>
      </p:sp>
      <p:sp>
        <p:nvSpPr>
          <p:cNvPr id="3" name="Content Placeholder 2"/>
          <p:cNvSpPr>
            <a:spLocks noGrp="1"/>
          </p:cNvSpPr>
          <p:nvPr>
            <p:ph idx="1"/>
          </p:nvPr>
        </p:nvSpPr>
        <p:spPr>
          <a:xfrm>
            <a:off x="568107" y="1659467"/>
            <a:ext cx="8120574" cy="4774478"/>
          </a:xfrm>
        </p:spPr>
        <p:txBody>
          <a:bodyPr>
            <a:normAutofit/>
          </a:bodyPr>
          <a:lstStyle/>
          <a:p>
            <a:r>
              <a:rPr lang="en-US" dirty="0" smtClean="0"/>
              <a:t>Legal Aid Societies &amp; Bar Associations</a:t>
            </a:r>
          </a:p>
          <a:p>
            <a:pPr lvl="1"/>
            <a:r>
              <a:rPr lang="en-US" dirty="0" smtClean="0"/>
              <a:t>Scranton Road Legal Clinic</a:t>
            </a:r>
          </a:p>
          <a:p>
            <a:pPr lvl="1"/>
            <a:r>
              <a:rPr lang="en-US" dirty="0" smtClean="0"/>
              <a:t>Legal Aid Society of Cleveland</a:t>
            </a:r>
          </a:p>
          <a:p>
            <a:pPr lvl="1"/>
            <a:r>
              <a:rPr lang="en-US" dirty="0" smtClean="0"/>
              <a:t>Community Legal Aid</a:t>
            </a:r>
          </a:p>
          <a:p>
            <a:pPr lvl="1"/>
            <a:r>
              <a:rPr lang="en-US" dirty="0" smtClean="0"/>
              <a:t>CMBA</a:t>
            </a:r>
          </a:p>
          <a:p>
            <a:pPr lvl="1"/>
            <a:r>
              <a:rPr lang="en-US" dirty="0" smtClean="0"/>
              <a:t>Pro Seniors</a:t>
            </a:r>
          </a:p>
          <a:p>
            <a:pPr lvl="1"/>
            <a:r>
              <a:rPr lang="en-US" dirty="0" smtClean="0"/>
              <a:t>Volunteer Lawyers for the Arts</a:t>
            </a:r>
          </a:p>
          <a:p>
            <a:r>
              <a:rPr lang="en-US" dirty="0" smtClean="0"/>
              <a:t>Firm Referrals</a:t>
            </a:r>
          </a:p>
          <a:p>
            <a:r>
              <a:rPr lang="en-US" dirty="0" smtClean="0"/>
              <a:t>Friends, Family, Neighbors, Church Members, etc. in need (*can only get CLE credit if through org. providing pro bono services)</a:t>
            </a:r>
          </a:p>
          <a:p>
            <a:pPr lvl="1"/>
            <a:endParaRPr lang="en-US" dirty="0" smtClean="0"/>
          </a:p>
        </p:txBody>
      </p:sp>
    </p:spTree>
    <p:extLst>
      <p:ext uri="{BB962C8B-B14F-4D97-AF65-F5344CB8AC3E}">
        <p14:creationId xmlns:p14="http://schemas.microsoft.com/office/powerpoint/2010/main" val="24645527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Low-Bono Representation</a:t>
            </a:r>
            <a:endParaRPr lang="en-US" dirty="0"/>
          </a:p>
        </p:txBody>
      </p:sp>
      <p:sp>
        <p:nvSpPr>
          <p:cNvPr id="3" name="Content Placeholder 2"/>
          <p:cNvSpPr>
            <a:spLocks noGrp="1"/>
          </p:cNvSpPr>
          <p:nvPr>
            <p:ph idx="1"/>
          </p:nvPr>
        </p:nvSpPr>
        <p:spPr>
          <a:xfrm>
            <a:off x="476302" y="1570885"/>
            <a:ext cx="7945225" cy="4734230"/>
          </a:xfrm>
        </p:spPr>
        <p:txBody>
          <a:bodyPr>
            <a:normAutofit lnSpcReduction="10000"/>
          </a:bodyPr>
          <a:lstStyle/>
          <a:p>
            <a:r>
              <a:rPr lang="en-US" dirty="0" smtClean="0"/>
              <a:t>“We </a:t>
            </a:r>
            <a:r>
              <a:rPr lang="en-US" dirty="0"/>
              <a:t>cannot continue to ignore the millions upon millions </a:t>
            </a:r>
            <a:r>
              <a:rPr lang="en-US" dirty="0" smtClean="0"/>
              <a:t>of people</a:t>
            </a:r>
            <a:r>
              <a:rPr lang="en-US" dirty="0"/>
              <a:t>... throughout this nation who are almost poor, </a:t>
            </a:r>
            <a:r>
              <a:rPr lang="en-US" dirty="0" smtClean="0"/>
              <a:t>who do </a:t>
            </a:r>
            <a:r>
              <a:rPr lang="en-US" dirty="0"/>
              <a:t>not qualify for legal aid, and who, in reality, are </a:t>
            </a:r>
            <a:r>
              <a:rPr lang="en-US" dirty="0" smtClean="0"/>
              <a:t>without sufficient </a:t>
            </a:r>
            <a:r>
              <a:rPr lang="en-US" dirty="0"/>
              <a:t>funds to hire an attorney</a:t>
            </a:r>
            <a:r>
              <a:rPr lang="en-US" dirty="0" smtClean="0"/>
              <a:t>. -</a:t>
            </a:r>
            <a:r>
              <a:rPr lang="en-US" dirty="0"/>
              <a:t>Gary G. Bellow, </a:t>
            </a:r>
            <a:r>
              <a:rPr lang="en-US" dirty="0" smtClean="0"/>
              <a:t>1968</a:t>
            </a:r>
          </a:p>
          <a:p>
            <a:r>
              <a:rPr lang="en-US" dirty="0" smtClean="0"/>
              <a:t>Alternative to mandatory pro bono service</a:t>
            </a:r>
          </a:p>
          <a:p>
            <a:r>
              <a:rPr lang="en-US" dirty="0" smtClean="0"/>
              <a:t>Reduced hourly rate, capping cost of representation, or deferred cost</a:t>
            </a:r>
          </a:p>
          <a:p>
            <a:r>
              <a:rPr lang="en-US" dirty="0" smtClean="0"/>
              <a:t>Income guidelines based on family size</a:t>
            </a:r>
            <a:endParaRPr lang="en-US" dirty="0"/>
          </a:p>
          <a:p>
            <a:r>
              <a:rPr lang="en-US" dirty="0" smtClean="0"/>
              <a:t>Undervaluing legal representation or addressing the current state of legal services?</a:t>
            </a:r>
            <a:endParaRPr lang="en-US" dirty="0"/>
          </a:p>
        </p:txBody>
      </p:sp>
    </p:spTree>
    <p:extLst>
      <p:ext uri="{BB962C8B-B14F-4D97-AF65-F5344CB8AC3E}">
        <p14:creationId xmlns:p14="http://schemas.microsoft.com/office/powerpoint/2010/main" val="33951867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Pro Bono Practitioners – Case Law</a:t>
            </a:r>
            <a:endParaRPr lang="en-US" dirty="0"/>
          </a:p>
        </p:txBody>
      </p:sp>
      <p:sp>
        <p:nvSpPr>
          <p:cNvPr id="3" name="Content Placeholder 2"/>
          <p:cNvSpPr>
            <a:spLocks noGrp="1"/>
          </p:cNvSpPr>
          <p:nvPr>
            <p:ph idx="1"/>
          </p:nvPr>
        </p:nvSpPr>
        <p:spPr>
          <a:xfrm>
            <a:off x="389467" y="1510054"/>
            <a:ext cx="8483600" cy="5009279"/>
          </a:xfrm>
        </p:spPr>
        <p:txBody>
          <a:bodyPr>
            <a:normAutofit fontScale="92500" lnSpcReduction="10000"/>
          </a:bodyPr>
          <a:lstStyle/>
          <a:p>
            <a:pPr lvl="0"/>
            <a:r>
              <a:rPr lang="en-US" dirty="0"/>
              <a:t>Find Law – For legal professionals; “</a:t>
            </a:r>
            <a:r>
              <a:rPr lang="en-US" dirty="0" err="1"/>
              <a:t>lp.findlaw.com</a:t>
            </a:r>
            <a:r>
              <a:rPr lang="en-US" dirty="0"/>
              <a:t>”</a:t>
            </a:r>
          </a:p>
          <a:p>
            <a:pPr lvl="1"/>
            <a:r>
              <a:rPr lang="en-US" dirty="0"/>
              <a:t>Supreme Court decisions since 1893; 6</a:t>
            </a:r>
            <a:r>
              <a:rPr lang="en-US" baseline="30000" dirty="0"/>
              <a:t>th</a:t>
            </a:r>
            <a:r>
              <a:rPr lang="en-US" dirty="0"/>
              <a:t> Circuit decisions since 1995</a:t>
            </a:r>
          </a:p>
          <a:p>
            <a:pPr lvl="0"/>
            <a:r>
              <a:rPr lang="en-US" dirty="0"/>
              <a:t>The Public Library of Law; “</a:t>
            </a:r>
            <a:r>
              <a:rPr lang="en-US" dirty="0" err="1"/>
              <a:t>plol.org</a:t>
            </a:r>
            <a:r>
              <a:rPr lang="en-US" dirty="0"/>
              <a:t>”</a:t>
            </a:r>
          </a:p>
          <a:p>
            <a:pPr lvl="1"/>
            <a:r>
              <a:rPr lang="en-US" dirty="0"/>
              <a:t>Created by </a:t>
            </a:r>
            <a:r>
              <a:rPr lang="en-US" dirty="0" err="1"/>
              <a:t>Fastcase</a:t>
            </a:r>
            <a:r>
              <a:rPr lang="en-US" dirty="0"/>
              <a:t>; state cases since 1997.</a:t>
            </a:r>
          </a:p>
          <a:p>
            <a:pPr lvl="1"/>
            <a:r>
              <a:rPr lang="en-US" dirty="0"/>
              <a:t>Have to sign up to use, but free.</a:t>
            </a:r>
          </a:p>
          <a:p>
            <a:pPr lvl="0"/>
            <a:r>
              <a:rPr lang="en-US" dirty="0"/>
              <a:t> Google Scholar – Search articles, cases; “</a:t>
            </a:r>
            <a:r>
              <a:rPr lang="en-US" dirty="0" err="1"/>
              <a:t>scholar.google.com</a:t>
            </a:r>
            <a:r>
              <a:rPr lang="en-US" dirty="0"/>
              <a:t>”</a:t>
            </a:r>
          </a:p>
          <a:p>
            <a:pPr lvl="1"/>
            <a:r>
              <a:rPr lang="en-US" dirty="0"/>
              <a:t>State cases since 1950.</a:t>
            </a:r>
          </a:p>
          <a:p>
            <a:pPr lvl="0"/>
            <a:r>
              <a:rPr lang="en-US" dirty="0"/>
              <a:t> Office of the Law Revision Counsel; “</a:t>
            </a:r>
            <a:r>
              <a:rPr lang="en-US" dirty="0" err="1"/>
              <a:t>uscode.house.gov</a:t>
            </a:r>
            <a:r>
              <a:rPr lang="en-US" dirty="0"/>
              <a:t>”</a:t>
            </a:r>
          </a:p>
          <a:p>
            <a:pPr lvl="1"/>
            <a:r>
              <a:rPr lang="en-US" dirty="0"/>
              <a:t>Prepares and publishes the US Code; searchable, up-to-date Code.</a:t>
            </a:r>
          </a:p>
          <a:p>
            <a:pPr lvl="0"/>
            <a:r>
              <a:rPr lang="en-US" dirty="0" err="1"/>
              <a:t>HG.org</a:t>
            </a:r>
            <a:r>
              <a:rPr lang="en-US" dirty="0"/>
              <a:t> Legal Resources – Information about attorneys and areas of practice</a:t>
            </a:r>
          </a:p>
          <a:p>
            <a:pPr lvl="1"/>
            <a:r>
              <a:rPr lang="en-US" dirty="0"/>
              <a:t>Quick resource about where to start, where to go next</a:t>
            </a:r>
          </a:p>
          <a:p>
            <a:endParaRPr lang="en-US" dirty="0"/>
          </a:p>
        </p:txBody>
      </p:sp>
    </p:spTree>
    <p:extLst>
      <p:ext uri="{BB962C8B-B14F-4D97-AF65-F5344CB8AC3E}">
        <p14:creationId xmlns:p14="http://schemas.microsoft.com/office/powerpoint/2010/main" val="17885892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for Pro Bono Practitioners – Case Law</a:t>
            </a:r>
          </a:p>
        </p:txBody>
      </p:sp>
      <p:sp>
        <p:nvSpPr>
          <p:cNvPr id="3" name="Content Placeholder 2"/>
          <p:cNvSpPr>
            <a:spLocks noGrp="1"/>
          </p:cNvSpPr>
          <p:nvPr>
            <p:ph idx="1"/>
          </p:nvPr>
        </p:nvSpPr>
        <p:spPr>
          <a:xfrm>
            <a:off x="523346" y="1642533"/>
            <a:ext cx="7839604" cy="4673599"/>
          </a:xfrm>
        </p:spPr>
        <p:txBody>
          <a:bodyPr>
            <a:normAutofit lnSpcReduction="10000"/>
          </a:bodyPr>
          <a:lstStyle/>
          <a:p>
            <a:pPr lvl="0"/>
            <a:r>
              <a:rPr lang="en-US" dirty="0" err="1"/>
              <a:t>Justicia.com</a:t>
            </a:r>
            <a:r>
              <a:rPr lang="en-US" dirty="0"/>
              <a:t> – for non-legal professionals; more limited </a:t>
            </a:r>
            <a:r>
              <a:rPr lang="en-US" dirty="0" err="1"/>
              <a:t>caselaw</a:t>
            </a:r>
            <a:endParaRPr lang="en-US" dirty="0"/>
          </a:p>
          <a:p>
            <a:pPr lvl="0"/>
            <a:r>
              <a:rPr lang="en-US" dirty="0" err="1"/>
              <a:t>LexisWeb</a:t>
            </a:r>
            <a:r>
              <a:rPr lang="en-US" dirty="0"/>
              <a:t> – Articles rather than </a:t>
            </a:r>
            <a:r>
              <a:rPr lang="en-US" dirty="0" err="1"/>
              <a:t>caselaw</a:t>
            </a:r>
            <a:r>
              <a:rPr lang="en-US" dirty="0"/>
              <a:t>; “</a:t>
            </a:r>
            <a:r>
              <a:rPr lang="en-US" dirty="0" err="1"/>
              <a:t>lexisweb.com</a:t>
            </a:r>
            <a:r>
              <a:rPr lang="en-US" dirty="0"/>
              <a:t>” </a:t>
            </a:r>
          </a:p>
          <a:p>
            <a:pPr lvl="0"/>
            <a:r>
              <a:rPr lang="en-US" dirty="0" err="1"/>
              <a:t>NOLO.com</a:t>
            </a:r>
            <a:r>
              <a:rPr lang="en-US" dirty="0"/>
              <a:t>/legal-research – Can find information on legal topics and see sample forms with purchasing them; “</a:t>
            </a:r>
            <a:r>
              <a:rPr lang="en-US" dirty="0" err="1"/>
              <a:t>nolo.com</a:t>
            </a:r>
            <a:r>
              <a:rPr lang="en-US" dirty="0"/>
              <a:t>”</a:t>
            </a:r>
          </a:p>
          <a:p>
            <a:pPr lvl="0"/>
            <a:r>
              <a:rPr lang="en-US" dirty="0"/>
              <a:t>Law Library of Congress – 202-707-5080 or via “Ask a Librarian” service on home page; </a:t>
            </a:r>
            <a:r>
              <a:rPr lang="en-US" u="sng" dirty="0">
                <a:hlinkClick r:id="rId2"/>
              </a:rPr>
              <a:t>www.law.gov</a:t>
            </a:r>
            <a:endParaRPr lang="en-US" dirty="0"/>
          </a:p>
          <a:p>
            <a:pPr lvl="0"/>
            <a:r>
              <a:rPr lang="en-US" dirty="0"/>
              <a:t>Supreme Court of Ohio - “Opinions and Announcements”</a:t>
            </a:r>
          </a:p>
          <a:p>
            <a:pPr lvl="1"/>
            <a:r>
              <a:rPr lang="en-US" dirty="0"/>
              <a:t>Best success in finding a case if using the </a:t>
            </a:r>
            <a:r>
              <a:rPr lang="en-US" dirty="0" err="1"/>
              <a:t>WebCite</a:t>
            </a:r>
            <a:r>
              <a:rPr lang="en-US" dirty="0"/>
              <a:t> citation form </a:t>
            </a:r>
          </a:p>
          <a:p>
            <a:endParaRPr lang="en-US" dirty="0"/>
          </a:p>
        </p:txBody>
      </p:sp>
    </p:spTree>
    <p:extLst>
      <p:ext uri="{BB962C8B-B14F-4D97-AF65-F5344CB8AC3E}">
        <p14:creationId xmlns:p14="http://schemas.microsoft.com/office/powerpoint/2010/main" val="343000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722" y="153077"/>
            <a:ext cx="8673289" cy="872569"/>
          </a:xfrm>
        </p:spPr>
        <p:txBody>
          <a:bodyPr/>
          <a:lstStyle/>
          <a:p>
            <a:r>
              <a:rPr lang="en-US" sz="3200" dirty="0" smtClean="0"/>
              <a:t>Constitutional Basis for Pro Se Representation </a:t>
            </a:r>
            <a:endParaRPr lang="en-US" sz="3200" dirty="0"/>
          </a:p>
        </p:txBody>
      </p:sp>
      <p:sp>
        <p:nvSpPr>
          <p:cNvPr id="3" name="Content Placeholder 2"/>
          <p:cNvSpPr>
            <a:spLocks noGrp="1"/>
          </p:cNvSpPr>
          <p:nvPr>
            <p:ph idx="1"/>
          </p:nvPr>
        </p:nvSpPr>
        <p:spPr>
          <a:xfrm>
            <a:off x="297722" y="1025646"/>
            <a:ext cx="8673289" cy="4802636"/>
          </a:xfrm>
        </p:spPr>
        <p:txBody>
          <a:bodyPr>
            <a:normAutofit fontScale="92500" lnSpcReduction="20000"/>
          </a:bodyPr>
          <a:lstStyle/>
          <a:p>
            <a:r>
              <a:rPr lang="en-US" i="1" dirty="0" err="1"/>
              <a:t>Faretta</a:t>
            </a:r>
            <a:r>
              <a:rPr lang="en-US" i="1" dirty="0"/>
              <a:t> vs. California </a:t>
            </a:r>
            <a:r>
              <a:rPr lang="en-US" dirty="0"/>
              <a:t>recognizes the right to represent </a:t>
            </a:r>
            <a:r>
              <a:rPr lang="en-US" dirty="0" smtClean="0"/>
              <a:t>oneself</a:t>
            </a:r>
          </a:p>
          <a:p>
            <a:pPr lvl="1"/>
            <a:r>
              <a:rPr lang="en-US" i="1" dirty="0"/>
              <a:t>"[</a:t>
            </a:r>
            <a:r>
              <a:rPr lang="en-US" i="1" dirty="0" err="1"/>
              <a:t>i</a:t>
            </a:r>
            <a:r>
              <a:rPr lang="en-US" i="1" dirty="0"/>
              <a:t>]n the federal courts, the right of self-representation has been protected by statute since the beginnings of our Nation. Section 35 of the Judiciary Act of 1789, 1 Stat. 73, 92, enacted by the First Congress and signed by President Washington one day before the Sixth Amendment was proposed, provided that 'in all the courts of the United States, the parties may plead and manage their own causes personally or by the assistance of counsel</a:t>
            </a:r>
            <a:r>
              <a:rPr lang="en-US" i="1" dirty="0" smtClean="0">
                <a:solidFill>
                  <a:srgbClr val="FFFFFF"/>
                </a:solidFill>
              </a:rPr>
              <a:t>.’”</a:t>
            </a:r>
            <a:endParaRPr lang="en-US" dirty="0"/>
          </a:p>
          <a:p>
            <a:r>
              <a:rPr lang="en-US" dirty="0" smtClean="0"/>
              <a:t>Limitations to Right to Self-Representation</a:t>
            </a:r>
          </a:p>
          <a:p>
            <a:pPr lvl="1"/>
            <a:r>
              <a:rPr lang="en-US" i="1" dirty="0" err="1" smtClean="0"/>
              <a:t>McKaskle</a:t>
            </a:r>
            <a:r>
              <a:rPr lang="en-US" i="1" dirty="0" smtClean="0"/>
              <a:t> v. Wiggins </a:t>
            </a:r>
            <a:r>
              <a:rPr lang="en-US" dirty="0" smtClean="0"/>
              <a:t>– Court may appoint standby counsel over pro se defendant’s objection</a:t>
            </a:r>
          </a:p>
          <a:p>
            <a:pPr lvl="1"/>
            <a:r>
              <a:rPr lang="en-US" i="1" dirty="0" smtClean="0"/>
              <a:t>Martinez v. Court of Appeals of CA </a:t>
            </a:r>
            <a:r>
              <a:rPr lang="en-US" dirty="0" smtClean="0"/>
              <a:t>– No constitutional right to be pro se during criminal appeals</a:t>
            </a:r>
          </a:p>
          <a:p>
            <a:pPr lvl="1"/>
            <a:r>
              <a:rPr lang="en-US" i="1" dirty="0" smtClean="0"/>
              <a:t>Indiana v. Edwards</a:t>
            </a:r>
            <a:r>
              <a:rPr lang="en-US" dirty="0" smtClean="0"/>
              <a:t> – Questions modern relevancy of </a:t>
            </a:r>
            <a:r>
              <a:rPr lang="en-US" i="1" dirty="0" err="1" smtClean="0"/>
              <a:t>Faretta</a:t>
            </a:r>
            <a:r>
              <a:rPr lang="en-US" dirty="0" smtClean="0"/>
              <a:t> with the increased availability of attorneys</a:t>
            </a:r>
          </a:p>
          <a:p>
            <a:pPr lvl="1"/>
            <a:r>
              <a:rPr lang="en-US" dirty="0" smtClean="0"/>
              <a:t>Other Limitations: Disruptive behavior, Use for Delay, </a:t>
            </a:r>
            <a:r>
              <a:rPr lang="en-US" dirty="0"/>
              <a:t>U</a:t>
            </a:r>
            <a:r>
              <a:rPr lang="en-US" dirty="0" smtClean="0"/>
              <a:t>ntimely, Hybrid Representation, Representing Corporations</a:t>
            </a:r>
            <a:endParaRPr lang="en-US" dirty="0"/>
          </a:p>
        </p:txBody>
      </p:sp>
      <p:sp>
        <p:nvSpPr>
          <p:cNvPr id="5" name="Rectangle 4"/>
          <p:cNvSpPr/>
          <p:nvPr/>
        </p:nvSpPr>
        <p:spPr>
          <a:xfrm>
            <a:off x="297722" y="5724224"/>
            <a:ext cx="6100839" cy="830997"/>
          </a:xfrm>
          <a:prstGeom prst="rect">
            <a:avLst/>
          </a:prstGeom>
        </p:spPr>
        <p:txBody>
          <a:bodyPr wrap="square">
            <a:spAutoFit/>
          </a:bodyPr>
          <a:lstStyle/>
          <a:p>
            <a:r>
              <a:rPr lang="en-US" sz="1600" i="1" dirty="0" err="1" smtClean="0">
                <a:solidFill>
                  <a:schemeClr val="bg1"/>
                </a:solidFill>
              </a:rPr>
              <a:t>McKaskle</a:t>
            </a:r>
            <a:r>
              <a:rPr lang="en-US" sz="1600" i="1" dirty="0" smtClean="0">
                <a:solidFill>
                  <a:schemeClr val="bg1"/>
                </a:solidFill>
              </a:rPr>
              <a:t> v. Wiggins, </a:t>
            </a:r>
            <a:r>
              <a:rPr lang="en-US" sz="1600" dirty="0" smtClean="0">
                <a:solidFill>
                  <a:schemeClr val="bg1"/>
                </a:solidFill>
              </a:rPr>
              <a:t>465 U.S. 168 (1984).</a:t>
            </a:r>
          </a:p>
          <a:p>
            <a:r>
              <a:rPr lang="en-US" sz="1600" i="1" dirty="0" smtClean="0">
                <a:solidFill>
                  <a:schemeClr val="bg1"/>
                </a:solidFill>
              </a:rPr>
              <a:t>Martinez </a:t>
            </a:r>
            <a:r>
              <a:rPr lang="en-US" sz="1600" i="1" dirty="0">
                <a:solidFill>
                  <a:schemeClr val="bg1"/>
                </a:solidFill>
              </a:rPr>
              <a:t>v. Court of Appeals of </a:t>
            </a:r>
            <a:r>
              <a:rPr lang="en-US" sz="1600" i="1" dirty="0" smtClean="0">
                <a:solidFill>
                  <a:schemeClr val="bg1"/>
                </a:solidFill>
              </a:rPr>
              <a:t>Cal., </a:t>
            </a:r>
            <a:r>
              <a:rPr lang="en-US" sz="1600" dirty="0" smtClean="0">
                <a:solidFill>
                  <a:schemeClr val="bg1"/>
                </a:solidFill>
              </a:rPr>
              <a:t>528 U.S. 152 (2000).</a:t>
            </a:r>
          </a:p>
          <a:p>
            <a:r>
              <a:rPr lang="en-US" sz="1600" i="1" dirty="0" smtClean="0">
                <a:solidFill>
                  <a:schemeClr val="bg1"/>
                </a:solidFill>
              </a:rPr>
              <a:t>Indiana </a:t>
            </a:r>
            <a:r>
              <a:rPr lang="en-US" sz="1600" i="1" dirty="0">
                <a:solidFill>
                  <a:schemeClr val="bg1"/>
                </a:solidFill>
              </a:rPr>
              <a:t>v. Edwards,</a:t>
            </a:r>
            <a:r>
              <a:rPr lang="en-US" sz="1600" dirty="0">
                <a:solidFill>
                  <a:schemeClr val="bg1"/>
                </a:solidFill>
              </a:rPr>
              <a:t> 554 U.S. 164 (2008</a:t>
            </a:r>
            <a:r>
              <a:rPr lang="en-US" sz="1600" dirty="0" smtClean="0">
                <a:solidFill>
                  <a:schemeClr val="bg1"/>
                </a:solidFill>
              </a:rPr>
              <a:t>).</a:t>
            </a:r>
          </a:p>
        </p:txBody>
      </p:sp>
    </p:spTree>
    <p:extLst>
      <p:ext uri="{BB962C8B-B14F-4D97-AF65-F5344CB8AC3E}">
        <p14:creationId xmlns:p14="http://schemas.microsoft.com/office/powerpoint/2010/main" val="14427786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45534"/>
            <a:ext cx="7583487" cy="1044388"/>
          </a:xfrm>
        </p:spPr>
        <p:txBody>
          <a:bodyPr/>
          <a:lstStyle/>
          <a:p>
            <a:r>
              <a:rPr lang="en-US" sz="3200" dirty="0" smtClean="0"/>
              <a:t>Resources for Pro Bono Practitioners – Comments from Judges</a:t>
            </a:r>
            <a:endParaRPr lang="en-US" sz="3200" dirty="0"/>
          </a:p>
        </p:txBody>
      </p:sp>
      <p:sp>
        <p:nvSpPr>
          <p:cNvPr id="3" name="Content Placeholder 2"/>
          <p:cNvSpPr>
            <a:spLocks noGrp="1"/>
          </p:cNvSpPr>
          <p:nvPr>
            <p:ph idx="1"/>
          </p:nvPr>
        </p:nvSpPr>
        <p:spPr>
          <a:xfrm>
            <a:off x="355600" y="1289922"/>
            <a:ext cx="8398933" cy="5432613"/>
          </a:xfrm>
        </p:spPr>
        <p:txBody>
          <a:bodyPr>
            <a:normAutofit fontScale="92500" lnSpcReduction="10000"/>
          </a:bodyPr>
          <a:lstStyle/>
          <a:p>
            <a:pPr lvl="0"/>
            <a:r>
              <a:rPr lang="en-US" dirty="0"/>
              <a:t> Probate </a:t>
            </a:r>
            <a:r>
              <a:rPr lang="en-US" dirty="0" smtClean="0"/>
              <a:t>Court</a:t>
            </a:r>
          </a:p>
          <a:p>
            <a:pPr lvl="1"/>
            <a:r>
              <a:rPr lang="en-US" dirty="0" smtClean="0"/>
              <a:t>Look </a:t>
            </a:r>
            <a:r>
              <a:rPr lang="en-US" dirty="0"/>
              <a:t>at their website!  All form-driven filings; forms are on-line</a:t>
            </a:r>
          </a:p>
          <a:p>
            <a:pPr lvl="1"/>
            <a:r>
              <a:rPr lang="en-US" dirty="0"/>
              <a:t>Non-adversarial in Probate Court, so clerks and staff attorneys can help.</a:t>
            </a:r>
          </a:p>
          <a:p>
            <a:pPr lvl="1"/>
            <a:r>
              <a:rPr lang="en-US" dirty="0"/>
              <a:t>Most probate cases are Pro Se. Come in person and talk to them!</a:t>
            </a:r>
          </a:p>
          <a:p>
            <a:pPr lvl="0"/>
            <a:r>
              <a:rPr lang="en-US" dirty="0"/>
              <a:t> Domestic Relations Court</a:t>
            </a:r>
          </a:p>
          <a:p>
            <a:pPr lvl="1"/>
            <a:r>
              <a:rPr lang="en-US" dirty="0" smtClean="0"/>
              <a:t>Prefer </a:t>
            </a:r>
            <a:r>
              <a:rPr lang="en-US" dirty="0"/>
              <a:t>forms on their website rather than those on Supreme Court of Ohio’s site. </a:t>
            </a:r>
          </a:p>
          <a:p>
            <a:pPr lvl="1"/>
            <a:r>
              <a:rPr lang="en-US" dirty="0" smtClean="0"/>
              <a:t>55</a:t>
            </a:r>
            <a:r>
              <a:rPr lang="en-US" dirty="0"/>
              <a:t>% of filings in their court are Pro Se. Custody fights difficult to do pro se. </a:t>
            </a:r>
          </a:p>
          <a:p>
            <a:pPr lvl="1"/>
            <a:r>
              <a:rPr lang="en-US" dirty="0"/>
              <a:t>Divorce packets online – Read!  </a:t>
            </a:r>
          </a:p>
          <a:p>
            <a:pPr lvl="0"/>
            <a:r>
              <a:rPr lang="en-US" dirty="0" smtClean="0"/>
              <a:t>Juvenile </a:t>
            </a:r>
            <a:r>
              <a:rPr lang="en-US" dirty="0"/>
              <a:t>Court</a:t>
            </a:r>
          </a:p>
          <a:p>
            <a:pPr lvl="1"/>
            <a:r>
              <a:rPr lang="en-US" dirty="0"/>
              <a:t>Forms on-line and at the Clerk’s Office (2</a:t>
            </a:r>
            <a:r>
              <a:rPr lang="en-US" baseline="30000" dirty="0"/>
              <a:t>nd</a:t>
            </a:r>
            <a:r>
              <a:rPr lang="en-US" dirty="0"/>
              <a:t> floor of the Juvenile Justice Center)</a:t>
            </a:r>
          </a:p>
          <a:p>
            <a:pPr lvl="1"/>
            <a:r>
              <a:rPr lang="en-US" dirty="0"/>
              <a:t>“Cuyahoga County Public Safety and Justice Services” describe services in the Office of Mediation and the Pro Se Center.  </a:t>
            </a:r>
          </a:p>
          <a:p>
            <a:endParaRPr lang="en-US" dirty="0"/>
          </a:p>
        </p:txBody>
      </p:sp>
    </p:spTree>
    <p:extLst>
      <p:ext uri="{BB962C8B-B14F-4D97-AF65-F5344CB8AC3E}">
        <p14:creationId xmlns:p14="http://schemas.microsoft.com/office/powerpoint/2010/main" val="26839916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Discussion</a:t>
            </a:r>
            <a:endParaRPr lang="en-US" dirty="0"/>
          </a:p>
        </p:txBody>
      </p:sp>
      <p:sp>
        <p:nvSpPr>
          <p:cNvPr id="3" name="Content Placeholder 2"/>
          <p:cNvSpPr>
            <a:spLocks noGrp="1"/>
          </p:cNvSpPr>
          <p:nvPr>
            <p:ph idx="1"/>
          </p:nvPr>
        </p:nvSpPr>
        <p:spPr/>
        <p:txBody>
          <a:bodyPr/>
          <a:lstStyle/>
          <a:p>
            <a:r>
              <a:rPr lang="en-US" dirty="0" smtClean="0"/>
              <a:t>What hinders attorneys from providing pro bono representation? How can we encourage lawyers to do so? </a:t>
            </a:r>
          </a:p>
          <a:p>
            <a:r>
              <a:rPr lang="en-US" dirty="0" smtClean="0"/>
              <a:t>What are some ways you could improve your communication with low-income clients?</a:t>
            </a:r>
          </a:p>
          <a:p>
            <a:r>
              <a:rPr lang="en-US" dirty="0" smtClean="0"/>
              <a:t>Would/do you offer “low bono”/deferred cost representation? Why or why not?</a:t>
            </a:r>
          </a:p>
          <a:p>
            <a:endParaRPr lang="en-US" dirty="0"/>
          </a:p>
        </p:txBody>
      </p:sp>
    </p:spTree>
    <p:extLst>
      <p:ext uri="{BB962C8B-B14F-4D97-AF65-F5344CB8AC3E}">
        <p14:creationId xmlns:p14="http://schemas.microsoft.com/office/powerpoint/2010/main" val="1504038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Pro Se?</a:t>
            </a:r>
            <a:endParaRPr lang="en-US" dirty="0"/>
          </a:p>
        </p:txBody>
      </p:sp>
      <p:sp>
        <p:nvSpPr>
          <p:cNvPr id="5" name="Content Placeholder 4"/>
          <p:cNvSpPr>
            <a:spLocks noGrp="1"/>
          </p:cNvSpPr>
          <p:nvPr>
            <p:ph idx="1"/>
          </p:nvPr>
        </p:nvSpPr>
        <p:spPr>
          <a:xfrm>
            <a:off x="524933" y="1679388"/>
            <a:ext cx="8280400" cy="4704479"/>
          </a:xfrm>
        </p:spPr>
        <p:txBody>
          <a:bodyPr>
            <a:normAutofit/>
          </a:bodyPr>
          <a:lstStyle/>
          <a:p>
            <a:r>
              <a:rPr lang="en-US" dirty="0" smtClean="0"/>
              <a:t>University of MD Law School Study:</a:t>
            </a:r>
          </a:p>
          <a:p>
            <a:pPr lvl="1"/>
            <a:r>
              <a:rPr lang="en-US" dirty="0" smtClean="0"/>
              <a:t>57% - Could not afford an attorney</a:t>
            </a:r>
          </a:p>
          <a:p>
            <a:pPr lvl="1"/>
            <a:r>
              <a:rPr lang="en-US" dirty="0" smtClean="0"/>
              <a:t>18% - Did not want to spend the money</a:t>
            </a:r>
          </a:p>
          <a:p>
            <a:pPr lvl="1"/>
            <a:r>
              <a:rPr lang="en-US" dirty="0" smtClean="0"/>
              <a:t>21% - Believed their case was simple and they didn’t need an attorney</a:t>
            </a:r>
          </a:p>
          <a:p>
            <a:r>
              <a:rPr lang="en-US" dirty="0" smtClean="0"/>
              <a:t>45% of pro se litigants believe lawyers are “more concerned with their own self promotion than their client’s best interest” – ABA Legal Needs Study</a:t>
            </a:r>
          </a:p>
          <a:p>
            <a:r>
              <a:rPr lang="en-US" dirty="0" smtClean="0"/>
              <a:t>Community Access to Justice</a:t>
            </a:r>
          </a:p>
          <a:p>
            <a:pPr lvl="1"/>
            <a:r>
              <a:rPr lang="en-US" dirty="0" smtClean="0"/>
              <a:t>Limited access to counsel</a:t>
            </a:r>
          </a:p>
          <a:p>
            <a:pPr lvl="1"/>
            <a:r>
              <a:rPr lang="en-US" dirty="0" smtClean="0"/>
              <a:t>Access to limited counsel</a:t>
            </a:r>
            <a:endParaRPr lang="en-US" dirty="0"/>
          </a:p>
        </p:txBody>
      </p:sp>
    </p:spTree>
    <p:extLst>
      <p:ext uri="{BB962C8B-B14F-4D97-AF65-F5344CB8AC3E}">
        <p14:creationId xmlns:p14="http://schemas.microsoft.com/office/powerpoint/2010/main" val="19770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95891"/>
            <a:ext cx="7583487" cy="1154685"/>
          </a:xfrm>
        </p:spPr>
        <p:txBody>
          <a:bodyPr/>
          <a:lstStyle/>
          <a:p>
            <a:r>
              <a:rPr lang="en-US" dirty="0" smtClean="0"/>
              <a:t>Pro Se Assistance &amp; </a:t>
            </a:r>
            <a:br>
              <a:rPr lang="en-US" dirty="0" smtClean="0"/>
            </a:br>
            <a:r>
              <a:rPr lang="en-US" dirty="0" smtClean="0"/>
              <a:t>Limited Scope Representation</a:t>
            </a:r>
            <a:endParaRPr lang="en-US" dirty="0"/>
          </a:p>
        </p:txBody>
      </p:sp>
      <p:sp>
        <p:nvSpPr>
          <p:cNvPr id="3" name="Content Placeholder 2"/>
          <p:cNvSpPr>
            <a:spLocks noGrp="1"/>
          </p:cNvSpPr>
          <p:nvPr>
            <p:ph idx="1"/>
          </p:nvPr>
        </p:nvSpPr>
        <p:spPr>
          <a:xfrm>
            <a:off x="779463" y="1847494"/>
            <a:ext cx="8028735" cy="4190235"/>
          </a:xfrm>
        </p:spPr>
        <p:txBody>
          <a:bodyPr/>
          <a:lstStyle/>
          <a:p>
            <a:r>
              <a:rPr lang="en-US" dirty="0" smtClean="0"/>
              <a:t>Legal advice has the following characteristics:</a:t>
            </a:r>
          </a:p>
          <a:p>
            <a:pPr lvl="1"/>
            <a:r>
              <a:rPr lang="en-US" dirty="0" smtClean="0"/>
              <a:t>Requires legal knowledge, skill, education, and judgment</a:t>
            </a:r>
          </a:p>
          <a:p>
            <a:pPr lvl="1"/>
            <a:r>
              <a:rPr lang="en-US" dirty="0" smtClean="0"/>
              <a:t>Applies specific law to a particular set of circumstances</a:t>
            </a:r>
          </a:p>
          <a:p>
            <a:pPr lvl="1"/>
            <a:r>
              <a:rPr lang="en-US" dirty="0" smtClean="0"/>
              <a:t>Affects someone’s legal rights or responsibilities </a:t>
            </a:r>
          </a:p>
          <a:p>
            <a:pPr lvl="1"/>
            <a:r>
              <a:rPr lang="en-US" dirty="0" smtClean="0"/>
              <a:t>Creates rights and responsibilities in the advice-giver</a:t>
            </a:r>
          </a:p>
          <a:p>
            <a:pPr lvl="2"/>
            <a:r>
              <a:rPr lang="en-US" i="1" dirty="0" smtClean="0"/>
              <a:t>Land Title Abstract &amp; Trust Co. v. </a:t>
            </a:r>
            <a:r>
              <a:rPr lang="en-US" i="1" dirty="0" err="1" smtClean="0"/>
              <a:t>Dworken</a:t>
            </a:r>
            <a:r>
              <a:rPr lang="en-US" dirty="0" smtClean="0"/>
              <a:t>, 193 N.E. 650 (1934)</a:t>
            </a:r>
          </a:p>
          <a:p>
            <a:r>
              <a:rPr lang="en-US" dirty="0" smtClean="0"/>
              <a:t>“… If a pleading is prepared in any substantial part by a member of the bar, it must be signed by that attorney to avoid misrepresentation.”</a:t>
            </a:r>
            <a:r>
              <a:rPr lang="en-US" sz="2000" dirty="0" smtClean="0"/>
              <a:t> – </a:t>
            </a:r>
            <a:r>
              <a:rPr lang="en-US" sz="2000" i="1" dirty="0" err="1" smtClean="0"/>
              <a:t>Ostevoll</a:t>
            </a:r>
            <a:r>
              <a:rPr lang="en-US" sz="2000" i="1" dirty="0" smtClean="0"/>
              <a:t> w. </a:t>
            </a:r>
            <a:r>
              <a:rPr lang="en-US" sz="2000" i="1" dirty="0" err="1" smtClean="0"/>
              <a:t>Ostevoll</a:t>
            </a:r>
            <a:r>
              <a:rPr lang="en-US" sz="2000" i="1" dirty="0" smtClean="0"/>
              <a:t>, </a:t>
            </a:r>
            <a:r>
              <a:rPr lang="en-US" sz="2000" dirty="0" smtClean="0"/>
              <a:t>2000 WL 1611123 (S.D. Ohio)</a:t>
            </a:r>
          </a:p>
          <a:p>
            <a:pPr marL="0" indent="0">
              <a:buNone/>
            </a:pPr>
            <a:endParaRPr lang="en-US" sz="2000" dirty="0" smtClean="0"/>
          </a:p>
          <a:p>
            <a:pPr marL="0" indent="0">
              <a:buNone/>
            </a:pPr>
            <a:endParaRPr lang="en-US" sz="2000" dirty="0" smtClean="0"/>
          </a:p>
          <a:p>
            <a:pPr marL="0" indent="0">
              <a:buNone/>
            </a:pPr>
            <a:endParaRPr lang="en-US" dirty="0" smtClean="0"/>
          </a:p>
          <a:p>
            <a:endParaRPr lang="en-US" dirty="0"/>
          </a:p>
        </p:txBody>
      </p:sp>
    </p:spTree>
    <p:extLst>
      <p:ext uri="{BB962C8B-B14F-4D97-AF65-F5344CB8AC3E}">
        <p14:creationId xmlns:p14="http://schemas.microsoft.com/office/powerpoint/2010/main" val="2520765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420118"/>
            <a:ext cx="7583487" cy="1044388"/>
          </a:xfrm>
        </p:spPr>
        <p:txBody>
          <a:bodyPr/>
          <a:lstStyle/>
          <a:p>
            <a:r>
              <a:rPr lang="en-US" sz="3400" dirty="0" smtClean="0"/>
              <a:t>Ohio Rules of Professional Conduct &amp; Limited Scope Representation </a:t>
            </a:r>
            <a:endParaRPr lang="en-US" sz="3400" dirty="0"/>
          </a:p>
        </p:txBody>
      </p:sp>
      <p:sp>
        <p:nvSpPr>
          <p:cNvPr id="3" name="Content Placeholder 2"/>
          <p:cNvSpPr>
            <a:spLocks noGrp="1"/>
          </p:cNvSpPr>
          <p:nvPr>
            <p:ph idx="1"/>
          </p:nvPr>
        </p:nvSpPr>
        <p:spPr>
          <a:xfrm>
            <a:off x="294479" y="1464506"/>
            <a:ext cx="8663253" cy="5156427"/>
          </a:xfrm>
        </p:spPr>
        <p:txBody>
          <a:bodyPr>
            <a:normAutofit fontScale="85000" lnSpcReduction="10000"/>
          </a:bodyPr>
          <a:lstStyle/>
          <a:p>
            <a:r>
              <a:rPr lang="en-US" dirty="0" smtClean="0"/>
              <a:t>Rule 1.2 – A lawyer may limit the scope of … representation if the limitation is </a:t>
            </a:r>
            <a:r>
              <a:rPr lang="en-US" b="1" i="1" dirty="0" smtClean="0"/>
              <a:t>reasonable under the circumstances </a:t>
            </a:r>
            <a:r>
              <a:rPr lang="en-US" dirty="0" smtClean="0"/>
              <a:t>and communicated to the client, preferably in writing.</a:t>
            </a:r>
          </a:p>
          <a:p>
            <a:pPr lvl="1"/>
            <a:r>
              <a:rPr lang="en-US" dirty="0" smtClean="0"/>
              <a:t> An agreement between the lawyer and the client regarding the scope of the representation may limit the matters for which the lawyer is responsible. … Although [agreement] does not exempt a lawyer from the duty to provide competent representation, the limitation is a factor to be considered when determining the legal knowledge, skill, thoroughness, and preparation reasonably necessary for the representation.</a:t>
            </a:r>
          </a:p>
          <a:p>
            <a:pPr lvl="1"/>
            <a:r>
              <a:rPr lang="en-US" dirty="0" smtClean="0"/>
              <a:t>Task force recommends clarification term “reasonable under the circumstances”</a:t>
            </a:r>
          </a:p>
          <a:p>
            <a:pPr lvl="1"/>
            <a:r>
              <a:rPr lang="en-US" dirty="0" smtClean="0"/>
              <a:t>Practical application – is this reasonable? </a:t>
            </a:r>
          </a:p>
          <a:p>
            <a:r>
              <a:rPr lang="en-US" dirty="0" smtClean="0"/>
              <a:t>Rule 4.3  - Dealing with Unrepresented Parties</a:t>
            </a:r>
          </a:p>
          <a:p>
            <a:r>
              <a:rPr lang="en-US" dirty="0" smtClean="0"/>
              <a:t>Rule 6.5 – Lawyers who, with a nonprofit organization, provide short-term limited legal services not expected to continue are subject to:</a:t>
            </a:r>
          </a:p>
          <a:p>
            <a:pPr lvl="1"/>
            <a:r>
              <a:rPr lang="en-US" dirty="0" smtClean="0"/>
              <a:t>Rules 1.7 &amp; 1.9 (a) – If conflict of interest is known</a:t>
            </a:r>
          </a:p>
          <a:p>
            <a:pPr lvl="1"/>
            <a:r>
              <a:rPr lang="en-US" dirty="0" smtClean="0"/>
              <a:t>Rule 1.10 if lawyer knows another lawyer in the same firm is disqualified by 1.7/1.9(a)</a:t>
            </a:r>
          </a:p>
          <a:p>
            <a:endParaRPr lang="en-US" dirty="0"/>
          </a:p>
        </p:txBody>
      </p:sp>
    </p:spTree>
    <p:extLst>
      <p:ext uri="{BB962C8B-B14F-4D97-AF65-F5344CB8AC3E}">
        <p14:creationId xmlns:p14="http://schemas.microsoft.com/office/powerpoint/2010/main" val="2151381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685800"/>
            <a:ext cx="7583487" cy="1044388"/>
          </a:xfrm>
        </p:spPr>
        <p:txBody>
          <a:bodyPr/>
          <a:lstStyle/>
          <a:p>
            <a:r>
              <a:rPr lang="en-US" dirty="0" smtClean="0"/>
              <a:t>Unauthorized Practice of Law by  and for Pro Se Litigants</a:t>
            </a:r>
            <a:endParaRPr lang="en-US" dirty="0"/>
          </a:p>
        </p:txBody>
      </p:sp>
      <p:sp>
        <p:nvSpPr>
          <p:cNvPr id="3" name="Content Placeholder 2"/>
          <p:cNvSpPr>
            <a:spLocks noGrp="1"/>
          </p:cNvSpPr>
          <p:nvPr>
            <p:ph idx="1"/>
          </p:nvPr>
        </p:nvSpPr>
        <p:spPr>
          <a:xfrm>
            <a:off x="466073" y="2055511"/>
            <a:ext cx="8176915" cy="4371686"/>
          </a:xfrm>
        </p:spPr>
        <p:txBody>
          <a:bodyPr>
            <a:normAutofit/>
          </a:bodyPr>
          <a:lstStyle/>
          <a:p>
            <a:r>
              <a:rPr lang="en-US" dirty="0" smtClean="0"/>
              <a:t>ORC 4705.07 </a:t>
            </a:r>
            <a:r>
              <a:rPr lang="en-US" dirty="0"/>
              <a:t>Unauthorized practice.</a:t>
            </a:r>
          </a:p>
          <a:p>
            <a:pPr marL="0" indent="0">
              <a:buNone/>
            </a:pPr>
            <a:r>
              <a:rPr lang="en-US" dirty="0"/>
              <a:t>(A) No person who is not licensed to practice law in this state shall do any of the following</a:t>
            </a:r>
            <a:r>
              <a:rPr lang="en-US" dirty="0" smtClean="0"/>
              <a:t>:</a:t>
            </a:r>
            <a:endParaRPr lang="en-US" dirty="0"/>
          </a:p>
          <a:p>
            <a:pPr marL="0" indent="0">
              <a:buNone/>
            </a:pPr>
            <a:r>
              <a:rPr lang="en-US" dirty="0"/>
              <a:t>(1) Hold that person out in any manner as an attorney at law</a:t>
            </a:r>
            <a:r>
              <a:rPr lang="en-US" dirty="0" smtClean="0"/>
              <a:t>;</a:t>
            </a:r>
            <a:endParaRPr lang="en-US" dirty="0"/>
          </a:p>
          <a:p>
            <a:pPr marL="0" indent="0">
              <a:buNone/>
            </a:pPr>
            <a:r>
              <a:rPr lang="en-US" dirty="0"/>
              <a:t>(2) Represent that person orally or in writing, directly or indirectly, as being authorized to practice law</a:t>
            </a:r>
            <a:r>
              <a:rPr lang="en-US" dirty="0" smtClean="0"/>
              <a:t>;</a:t>
            </a:r>
            <a:endParaRPr lang="en-US" dirty="0"/>
          </a:p>
          <a:p>
            <a:pPr marL="0" indent="0">
              <a:buNone/>
            </a:pPr>
            <a:r>
              <a:rPr lang="en-US" dirty="0"/>
              <a:t>(3) Commit any act that is prohibited by the supreme court as being the unauthorized practice of law.</a:t>
            </a:r>
          </a:p>
          <a:p>
            <a:endParaRPr lang="en-US" dirty="0"/>
          </a:p>
          <a:p>
            <a:endParaRPr lang="en-US" dirty="0"/>
          </a:p>
        </p:txBody>
      </p:sp>
    </p:spTree>
    <p:extLst>
      <p:ext uri="{BB962C8B-B14F-4D97-AF65-F5344CB8AC3E}">
        <p14:creationId xmlns:p14="http://schemas.microsoft.com/office/powerpoint/2010/main" val="3826423790"/>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4533</TotalTime>
  <Words>4463</Words>
  <Application>Microsoft Macintosh PowerPoint</Application>
  <PresentationFormat>On-screen Show (4:3)</PresentationFormat>
  <Paragraphs>358</Paragraphs>
  <Slides>51</Slides>
  <Notes>3</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Revolution</vt:lpstr>
      <vt:lpstr>Considerations in Pro Se Assistance &amp; Pro Bono Representation</vt:lpstr>
      <vt:lpstr>Course Outline (Hour 1)</vt:lpstr>
      <vt:lpstr>Course Outline (Hour 2)</vt:lpstr>
      <vt:lpstr>Justifying Pro Se Assistance</vt:lpstr>
      <vt:lpstr>Constitutional Basis for Pro Se Representation </vt:lpstr>
      <vt:lpstr>Why Pro Se?</vt:lpstr>
      <vt:lpstr>Pro Se Assistance &amp;  Limited Scope Representation</vt:lpstr>
      <vt:lpstr>Ohio Rules of Professional Conduct &amp; Limited Scope Representation </vt:lpstr>
      <vt:lpstr>Unauthorized Practice of Law by  and for Pro Se Litigants</vt:lpstr>
      <vt:lpstr>Unauthorized Practice of Law for Pro Se/Unrepresented Litigants</vt:lpstr>
      <vt:lpstr>Barriers to Pro Se Litigants – Success Rates</vt:lpstr>
      <vt:lpstr>Barriers to Pro Se Litigants</vt:lpstr>
      <vt:lpstr>Barriers to Pro Se Litigants – Addressing Limitations</vt:lpstr>
      <vt:lpstr>Barriers to Pro Se Litigants – Addressing Limitations</vt:lpstr>
      <vt:lpstr>Barriers to Pro Se Litigants – Effective Communication with Assisting Attorney</vt:lpstr>
      <vt:lpstr>Barriers to Pro Se Litigants – Language</vt:lpstr>
      <vt:lpstr>Barriers to Pro Se Litigants – Disability </vt:lpstr>
      <vt:lpstr>Forms &amp; Resources for Pro Se Litigants &amp; Pro Bono Attorneys</vt:lpstr>
      <vt:lpstr>Forms &amp; Resources for Pro Se Litigants</vt:lpstr>
      <vt:lpstr>Coaching for Court Appearances</vt:lpstr>
      <vt:lpstr>Questions for Discussion</vt:lpstr>
      <vt:lpstr>Encouraging Pro Bono Representation</vt:lpstr>
      <vt:lpstr>Establishing Need - Evaluating the Justice Gap</vt:lpstr>
      <vt:lpstr>Establishing Need</vt:lpstr>
      <vt:lpstr>Establishing Need</vt:lpstr>
      <vt:lpstr>Establishing Need</vt:lpstr>
      <vt:lpstr>Establishing Need</vt:lpstr>
      <vt:lpstr>Benefits for Pro Bono Practitioners</vt:lpstr>
      <vt:lpstr>Benefits for Pro Bono Practitioners</vt:lpstr>
      <vt:lpstr>Benefits for Pro Bono Practitioners</vt:lpstr>
      <vt:lpstr>Benefits for Pro Bono Practitioners</vt:lpstr>
      <vt:lpstr>Benefits for Pro Bono Practitioners</vt:lpstr>
      <vt:lpstr>Benefits for Pro Bono Practitioners – Ethical Rules</vt:lpstr>
      <vt:lpstr>Benefits for Pro Bono Practitioners – Ethical Rules</vt:lpstr>
      <vt:lpstr>Benefits for Pro Bono Practitioners – New CLE Rules</vt:lpstr>
      <vt:lpstr>Benefits to Pro Bono Practitioners – When to Take the Case </vt:lpstr>
      <vt:lpstr>Barriers to Pro Bono Practitioners</vt:lpstr>
      <vt:lpstr>Barriers to Pro Bono Practitioners </vt:lpstr>
      <vt:lpstr>Barriers to Pro Bono Practitioners – Practice Area </vt:lpstr>
      <vt:lpstr>Barriers to Pro Bono Practitioners – Practice Area </vt:lpstr>
      <vt:lpstr>Barriers to Pro Bono Practitioners – Practice Area </vt:lpstr>
      <vt:lpstr>Barriers to Pro Bono Practitioners – Practice Area </vt:lpstr>
      <vt:lpstr>Barriers to Pro Bono Practitioners – Contractual Issues</vt:lpstr>
      <vt:lpstr>Barriers to Pro Bono Practitioners – Familiarity with Client</vt:lpstr>
      <vt:lpstr>Barriers to Pro Bono Practitioners - Time Concerns &amp;  Client Communication</vt:lpstr>
      <vt:lpstr>Opportunities for Pro Bono Representation </vt:lpstr>
      <vt:lpstr>Low-Bono Representation</vt:lpstr>
      <vt:lpstr>Resources for Pro Bono Practitioners – Case Law</vt:lpstr>
      <vt:lpstr>Resources for Pro Bono Practitioners – Case Law</vt:lpstr>
      <vt:lpstr>Resources for Pro Bono Practitioners – Comments from Judges</vt:lpstr>
      <vt:lpstr>Questions for Discussion</vt:lpstr>
    </vt:vector>
  </TitlesOfParts>
  <Company>Scranton Rd. Ministries C.D.C.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Assisting Pro Se Litigants &amp; Encouraging Pro Bono Representation</dc:title>
  <dc:creator>Sheila Fell</dc:creator>
  <cp:lastModifiedBy>Sheila Fell</cp:lastModifiedBy>
  <cp:revision>62</cp:revision>
  <cp:lastPrinted>2015-12-08T17:51:53Z</cp:lastPrinted>
  <dcterms:created xsi:type="dcterms:W3CDTF">2015-09-23T17:30:31Z</dcterms:created>
  <dcterms:modified xsi:type="dcterms:W3CDTF">2016-06-09T19:11:07Z</dcterms:modified>
</cp:coreProperties>
</file>