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71" r:id="rId4"/>
    <p:sldId id="270" r:id="rId5"/>
    <p:sldId id="269" r:id="rId6"/>
    <p:sldId id="258" r:id="rId7"/>
    <p:sldId id="259" r:id="rId8"/>
    <p:sldId id="260" r:id="rId9"/>
    <p:sldId id="262" r:id="rId10"/>
    <p:sldId id="277" r:id="rId11"/>
    <p:sldId id="261" r:id="rId12"/>
    <p:sldId id="263" r:id="rId13"/>
    <p:sldId id="276" r:id="rId14"/>
    <p:sldId id="275" r:id="rId15"/>
    <p:sldId id="274" r:id="rId16"/>
    <p:sldId id="264" r:id="rId17"/>
    <p:sldId id="265" r:id="rId18"/>
    <p:sldId id="266" r:id="rId19"/>
    <p:sldId id="272" r:id="rId20"/>
    <p:sldId id="267" r:id="rId21"/>
    <p:sldId id="268" r:id="rId22"/>
    <p:sldId id="273" r:id="rId23"/>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Lewise" initials="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3165" autoAdjust="0"/>
  </p:normalViewPr>
  <p:slideViewPr>
    <p:cSldViewPr snapToGrid="0">
      <p:cViewPr>
        <p:scale>
          <a:sx n="70" d="100"/>
          <a:sy n="70" d="100"/>
        </p:scale>
        <p:origin x="-1254" y="-144"/>
      </p:cViewPr>
      <p:guideLst>
        <p:guide orient="horz" pos="2160"/>
        <p:guide pos="3840"/>
      </p:guideLst>
    </p:cSldViewPr>
  </p:slideViewPr>
  <p:notesTextViewPr>
    <p:cViewPr>
      <p:scale>
        <a:sx n="1" d="1"/>
        <a:sy n="1" d="1"/>
      </p:scale>
      <p:origin x="0" y="0"/>
    </p:cViewPr>
  </p:notesTextViewPr>
  <p:notesViewPr>
    <p:cSldViewPr snapToGrid="0">
      <p:cViewPr varScale="1">
        <p:scale>
          <a:sx n="67" d="100"/>
          <a:sy n="67" d="100"/>
        </p:scale>
        <p:origin x="-322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07E4CB-9DF2-4989-9CFD-5553F314BB97}" type="datetimeFigureOut">
              <a:rPr lang="en-US" smtClean="0"/>
              <a:t>1/23/2019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66AE8F-13B1-49A6-A5D0-49FF43A83BD3}" type="slidenum">
              <a:rPr lang="en-US" smtClean="0"/>
              <a:t>‹#›</a:t>
            </a:fld>
            <a:endParaRPr lang="en-US"/>
          </a:p>
        </p:txBody>
      </p:sp>
    </p:spTree>
    <p:extLst>
      <p:ext uri="{BB962C8B-B14F-4D97-AF65-F5344CB8AC3E}">
        <p14:creationId xmlns:p14="http://schemas.microsoft.com/office/powerpoint/2010/main" val="635063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someone who is not an attorney (or not licensed), </a:t>
            </a:r>
            <a:r>
              <a:rPr lang="en-US" b="1" dirty="0" smtClean="0"/>
              <a:t>do not say anything definitive</a:t>
            </a:r>
            <a:r>
              <a:rPr lang="en-US" dirty="0" smtClean="0"/>
              <a:t> such as, </a:t>
            </a:r>
            <a:r>
              <a:rPr lang="en-US" i="1" dirty="0" smtClean="0"/>
              <a:t>“In Texas, the criteria for determining child custody are . . .”</a:t>
            </a:r>
            <a:r>
              <a:rPr lang="en-US" dirty="0" smtClean="0"/>
              <a:t> Instead, you should always preface your statements with the caveat that, </a:t>
            </a:r>
            <a:r>
              <a:rPr lang="en-US" b="1" i="1" dirty="0" smtClean="0"/>
              <a:t>“I am not an attorney, so I cannot give any legal advice.” </a:t>
            </a:r>
            <a:r>
              <a:rPr lang="en-US" dirty="0" smtClean="0"/>
              <a:t>Then you may state something such as, </a:t>
            </a:r>
            <a:r>
              <a:rPr lang="en-US" i="1" dirty="0" smtClean="0"/>
              <a:t>“The website of [XYZ organization] states that in Texas, the criteria for determining child custody are . . . However, I cannot vouch for the reliability of this information. I recommend that you go to that website (or contact that organization) to research this issue yourself.”</a:t>
            </a:r>
          </a:p>
          <a:p>
            <a:endParaRPr lang="en-US" dirty="0"/>
          </a:p>
        </p:txBody>
      </p:sp>
      <p:sp>
        <p:nvSpPr>
          <p:cNvPr id="4" name="Slide Number Placeholder 3"/>
          <p:cNvSpPr>
            <a:spLocks noGrp="1"/>
          </p:cNvSpPr>
          <p:nvPr>
            <p:ph type="sldNum" sz="quarter" idx="10"/>
          </p:nvPr>
        </p:nvSpPr>
        <p:spPr/>
        <p:txBody>
          <a:bodyPr/>
          <a:lstStyle/>
          <a:p>
            <a:fld id="{C866AE8F-13B1-49A6-A5D0-49FF43A83BD3}" type="slidenum">
              <a:rPr lang="en-US" smtClean="0"/>
              <a:t>17</a:t>
            </a:fld>
            <a:endParaRPr lang="en-US"/>
          </a:p>
        </p:txBody>
      </p:sp>
    </p:spTree>
    <p:extLst>
      <p:ext uri="{BB962C8B-B14F-4D97-AF65-F5344CB8AC3E}">
        <p14:creationId xmlns:p14="http://schemas.microsoft.com/office/powerpoint/2010/main" val="1790238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279942C-FF63-4426-BA48-0E022B6329C7}"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0E23E8-F9E1-448E-812D-6193F425E990}" type="slidenum">
              <a:rPr lang="en-US" smtClean="0"/>
              <a:t>‹#›</a:t>
            </a:fld>
            <a:endParaRPr lang="en-US"/>
          </a:p>
        </p:txBody>
      </p:sp>
    </p:spTree>
    <p:extLst>
      <p:ext uri="{BB962C8B-B14F-4D97-AF65-F5344CB8AC3E}">
        <p14:creationId xmlns:p14="http://schemas.microsoft.com/office/powerpoint/2010/main" val="2331157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79942C-FF63-4426-BA48-0E022B6329C7}"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0E23E8-F9E1-448E-812D-6193F425E990}" type="slidenum">
              <a:rPr lang="en-US" smtClean="0"/>
              <a:t>‹#›</a:t>
            </a:fld>
            <a:endParaRPr lang="en-US"/>
          </a:p>
        </p:txBody>
      </p:sp>
    </p:spTree>
    <p:extLst>
      <p:ext uri="{BB962C8B-B14F-4D97-AF65-F5344CB8AC3E}">
        <p14:creationId xmlns:p14="http://schemas.microsoft.com/office/powerpoint/2010/main" val="2838442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79942C-FF63-4426-BA48-0E022B6329C7}"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0E23E8-F9E1-448E-812D-6193F425E990}" type="slidenum">
              <a:rPr lang="en-US" smtClean="0"/>
              <a:t>‹#›</a:t>
            </a:fld>
            <a:endParaRPr lang="en-US"/>
          </a:p>
        </p:txBody>
      </p:sp>
    </p:spTree>
    <p:extLst>
      <p:ext uri="{BB962C8B-B14F-4D97-AF65-F5344CB8AC3E}">
        <p14:creationId xmlns:p14="http://schemas.microsoft.com/office/powerpoint/2010/main" val="4177891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79942C-FF63-4426-BA48-0E022B6329C7}"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0E23E8-F9E1-448E-812D-6193F425E990}" type="slidenum">
              <a:rPr lang="en-US" smtClean="0"/>
              <a:t>‹#›</a:t>
            </a:fld>
            <a:endParaRPr lang="en-US"/>
          </a:p>
        </p:txBody>
      </p:sp>
    </p:spTree>
    <p:extLst>
      <p:ext uri="{BB962C8B-B14F-4D97-AF65-F5344CB8AC3E}">
        <p14:creationId xmlns:p14="http://schemas.microsoft.com/office/powerpoint/2010/main" val="1353513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79942C-FF63-4426-BA48-0E022B6329C7}"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0E23E8-F9E1-448E-812D-6193F425E990}" type="slidenum">
              <a:rPr lang="en-US" smtClean="0"/>
              <a:t>‹#›</a:t>
            </a:fld>
            <a:endParaRPr lang="en-US"/>
          </a:p>
        </p:txBody>
      </p:sp>
    </p:spTree>
    <p:extLst>
      <p:ext uri="{BB962C8B-B14F-4D97-AF65-F5344CB8AC3E}">
        <p14:creationId xmlns:p14="http://schemas.microsoft.com/office/powerpoint/2010/main" val="1005967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79942C-FF63-4426-BA48-0E022B6329C7}"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0E23E8-F9E1-448E-812D-6193F425E990}" type="slidenum">
              <a:rPr lang="en-US" smtClean="0"/>
              <a:t>‹#›</a:t>
            </a:fld>
            <a:endParaRPr lang="en-US"/>
          </a:p>
        </p:txBody>
      </p:sp>
    </p:spTree>
    <p:extLst>
      <p:ext uri="{BB962C8B-B14F-4D97-AF65-F5344CB8AC3E}">
        <p14:creationId xmlns:p14="http://schemas.microsoft.com/office/powerpoint/2010/main" val="2190060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79942C-FF63-4426-BA48-0E022B6329C7}"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0E23E8-F9E1-448E-812D-6193F425E990}" type="slidenum">
              <a:rPr lang="en-US" smtClean="0"/>
              <a:t>‹#›</a:t>
            </a:fld>
            <a:endParaRPr lang="en-US"/>
          </a:p>
        </p:txBody>
      </p:sp>
    </p:spTree>
    <p:extLst>
      <p:ext uri="{BB962C8B-B14F-4D97-AF65-F5344CB8AC3E}">
        <p14:creationId xmlns:p14="http://schemas.microsoft.com/office/powerpoint/2010/main" val="2108550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79942C-FF63-4426-BA48-0E022B6329C7}"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0E23E8-F9E1-448E-812D-6193F425E990}" type="slidenum">
              <a:rPr lang="en-US" smtClean="0"/>
              <a:t>‹#›</a:t>
            </a:fld>
            <a:endParaRPr lang="en-US"/>
          </a:p>
        </p:txBody>
      </p:sp>
    </p:spTree>
    <p:extLst>
      <p:ext uri="{BB962C8B-B14F-4D97-AF65-F5344CB8AC3E}">
        <p14:creationId xmlns:p14="http://schemas.microsoft.com/office/powerpoint/2010/main" val="3155261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79942C-FF63-4426-BA48-0E022B6329C7}"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0E23E8-F9E1-448E-812D-6193F425E990}" type="slidenum">
              <a:rPr lang="en-US" smtClean="0"/>
              <a:t>‹#›</a:t>
            </a:fld>
            <a:endParaRPr lang="en-US"/>
          </a:p>
        </p:txBody>
      </p:sp>
    </p:spTree>
    <p:extLst>
      <p:ext uri="{BB962C8B-B14F-4D97-AF65-F5344CB8AC3E}">
        <p14:creationId xmlns:p14="http://schemas.microsoft.com/office/powerpoint/2010/main" val="2511003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79942C-FF63-4426-BA48-0E022B6329C7}"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0E23E8-F9E1-448E-812D-6193F425E990}" type="slidenum">
              <a:rPr lang="en-US" smtClean="0"/>
              <a:t>‹#›</a:t>
            </a:fld>
            <a:endParaRPr lang="en-US"/>
          </a:p>
        </p:txBody>
      </p:sp>
    </p:spTree>
    <p:extLst>
      <p:ext uri="{BB962C8B-B14F-4D97-AF65-F5344CB8AC3E}">
        <p14:creationId xmlns:p14="http://schemas.microsoft.com/office/powerpoint/2010/main" val="3565929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79942C-FF63-4426-BA48-0E022B6329C7}"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0E23E8-F9E1-448E-812D-6193F425E990}" type="slidenum">
              <a:rPr lang="en-US" smtClean="0"/>
              <a:t>‹#›</a:t>
            </a:fld>
            <a:endParaRPr lang="en-US"/>
          </a:p>
        </p:txBody>
      </p:sp>
    </p:spTree>
    <p:extLst>
      <p:ext uri="{BB962C8B-B14F-4D97-AF65-F5344CB8AC3E}">
        <p14:creationId xmlns:p14="http://schemas.microsoft.com/office/powerpoint/2010/main" val="2512112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79942C-FF63-4426-BA48-0E022B6329C7}"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0E23E8-F9E1-448E-812D-6193F425E990}" type="slidenum">
              <a:rPr lang="en-US" smtClean="0"/>
              <a:t>‹#›</a:t>
            </a:fld>
            <a:endParaRPr lang="en-US"/>
          </a:p>
        </p:txBody>
      </p:sp>
    </p:spTree>
    <p:extLst>
      <p:ext uri="{BB962C8B-B14F-4D97-AF65-F5344CB8AC3E}">
        <p14:creationId xmlns:p14="http://schemas.microsoft.com/office/powerpoint/2010/main" val="1823869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christianlegalaid.org/resources/find-christian-lawyer"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voice.google.com/"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hyperlink" Target="http://ask.metafilter.com/262781/Have-you-ever-called-a-crisis-hotline-or-answered-calls-for-one" TargetMode="External"/><Relationship Id="rId2" Type="http://schemas.openxmlformats.org/officeDocument/2006/relationships/hyperlink" Target="http://www.mitoaction.org/pdf/tipActiveListening.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edrake@clsnet.org" TargetMode="External"/><Relationship Id="rId2" Type="http://schemas.openxmlformats.org/officeDocument/2006/relationships/hyperlink" Target="mailto:kliu@clsnet.org" TargetMode="External"/><Relationship Id="rId1" Type="http://schemas.openxmlformats.org/officeDocument/2006/relationships/slideLayout" Target="../slideLayouts/slideLayout2.xml"/><Relationship Id="rId4" Type="http://schemas.openxmlformats.org/officeDocument/2006/relationships/hyperlink" Target="mailto:vclarkbolton@clcphila.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526073" y="4756638"/>
            <a:ext cx="11139854" cy="930447"/>
          </a:xfrm>
        </p:spPr>
        <p:txBody>
          <a:bodyPr>
            <a:normAutofit/>
          </a:bodyPr>
          <a:lstStyle/>
          <a:p>
            <a:r>
              <a:rPr lang="en-US" sz="5400">
                <a:solidFill>
                  <a:srgbClr val="FFFFFF"/>
                </a:solidFill>
              </a:rPr>
              <a:t>Legal Aid Helpline Training</a:t>
            </a:r>
          </a:p>
        </p:txBody>
      </p:sp>
      <p:sp>
        <p:nvSpPr>
          <p:cNvPr id="3" name="Subtitle 2"/>
          <p:cNvSpPr>
            <a:spLocks noGrp="1"/>
          </p:cNvSpPr>
          <p:nvPr>
            <p:ph type="subTitle" idx="1"/>
          </p:nvPr>
        </p:nvSpPr>
        <p:spPr>
          <a:xfrm>
            <a:off x="1524000" y="5815698"/>
            <a:ext cx="9144000" cy="420001"/>
          </a:xfrm>
        </p:spPr>
        <p:txBody>
          <a:bodyPr>
            <a:normAutofit/>
          </a:bodyPr>
          <a:lstStyle/>
          <a:p>
            <a:r>
              <a:rPr lang="en-US" sz="2000" dirty="0">
                <a:solidFill>
                  <a:srgbClr val="BAA33D"/>
                </a:solidFill>
              </a:rPr>
              <a:t>Wednesday, January 23, 2019</a:t>
            </a:r>
          </a:p>
        </p:txBody>
      </p:sp>
      <p:pic>
        <p:nvPicPr>
          <p:cNvPr id="5" name="Picture 4">
            <a:extLst>
              <a:ext uri="{FF2B5EF4-FFF2-40B4-BE49-F238E27FC236}">
                <a16:creationId xmlns:a16="http://schemas.microsoft.com/office/drawing/2014/main" xmlns="" id="{D782D512-047E-4E57-B632-905D043F8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1134352"/>
            <a:ext cx="7211704" cy="2343804"/>
          </a:xfrm>
          <a:prstGeom prst="rect">
            <a:avLst/>
          </a:prstGeom>
        </p:spPr>
      </p:pic>
      <p:cxnSp>
        <p:nvCxnSpPr>
          <p:cNvPr id="12" name="Straight Connector 11">
            <a:extLst>
              <a:ext uri="{FF2B5EF4-FFF2-40B4-BE49-F238E27FC236}">
                <a16:creationId xmlns:a16="http://schemas.microsoft.com/office/drawing/2014/main" xmlns=""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83293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4AD813-BF78-4D92-A7DB-DAAB6931ECB2}"/>
              </a:ext>
            </a:extLst>
          </p:cNvPr>
          <p:cNvSpPr>
            <a:spLocks noGrp="1"/>
          </p:cNvSpPr>
          <p:nvPr>
            <p:ph type="title"/>
          </p:nvPr>
        </p:nvSpPr>
        <p:spPr/>
        <p:txBody>
          <a:bodyPr/>
          <a:lstStyle/>
          <a:p>
            <a:r>
              <a:rPr lang="en-US" dirty="0" smtClean="0"/>
              <a:t>Helpline Tips</a:t>
            </a:r>
            <a:endParaRPr lang="en-US" dirty="0"/>
          </a:p>
        </p:txBody>
      </p:sp>
      <p:sp>
        <p:nvSpPr>
          <p:cNvPr id="4" name="TextBox 3">
            <a:extLst>
              <a:ext uri="{FF2B5EF4-FFF2-40B4-BE49-F238E27FC236}">
                <a16:creationId xmlns:a16="http://schemas.microsoft.com/office/drawing/2014/main" xmlns="" id="{67B46C56-E15D-4FEF-A1E5-500301D23C1A}"/>
              </a:ext>
            </a:extLst>
          </p:cNvPr>
          <p:cNvSpPr txBox="1"/>
          <p:nvPr/>
        </p:nvSpPr>
        <p:spPr>
          <a:xfrm>
            <a:off x="838200" y="1690688"/>
            <a:ext cx="10515600" cy="2954655"/>
          </a:xfrm>
          <a:prstGeom prst="rect">
            <a:avLst/>
          </a:prstGeom>
          <a:noFill/>
        </p:spPr>
        <p:txBody>
          <a:bodyPr wrap="square" rtlCol="0">
            <a:spAutoFit/>
          </a:bodyPr>
          <a:lstStyle/>
          <a:p>
            <a:r>
              <a:rPr lang="en-US" sz="2400" u="sng" dirty="0" smtClean="0"/>
              <a:t>Spiritual Advice</a:t>
            </a:r>
          </a:p>
          <a:p>
            <a:endParaRPr lang="en-US" sz="2400" dirty="0" smtClean="0"/>
          </a:p>
          <a:p>
            <a:pPr marL="285750" indent="-285750">
              <a:buFont typeface="Arial" panose="020B0604020202020204" pitchFamily="34" charset="0"/>
              <a:buChar char="•"/>
            </a:pPr>
            <a:r>
              <a:rPr lang="en-US" sz="2400" dirty="0" smtClean="0"/>
              <a:t>Feel </a:t>
            </a:r>
            <a:r>
              <a:rPr lang="en-US" sz="2400" dirty="0"/>
              <a:t>free to share spiritual advice to the extent you </a:t>
            </a:r>
            <a:r>
              <a:rPr lang="en-US" sz="2400" dirty="0" smtClean="0"/>
              <a:t>and the client are comfortable.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Feel free to offer to pray with the client, but ask permission first. </a:t>
            </a:r>
            <a:r>
              <a:rPr lang="en-US" sz="2400" dirty="0" smtClean="0"/>
              <a:t/>
            </a:r>
            <a:br>
              <a:rPr lang="en-US" sz="2400" dirty="0" smtClean="0"/>
            </a:br>
            <a:r>
              <a:rPr lang="en-US" sz="2400" dirty="0" smtClean="0"/>
              <a:t>Ask</a:t>
            </a:r>
            <a:r>
              <a:rPr lang="en-US" sz="2400" dirty="0"/>
              <a:t>, “Do you mind if I pray with </a:t>
            </a:r>
            <a:r>
              <a:rPr lang="en-US" sz="2400" dirty="0" smtClean="0"/>
              <a:t>you?”</a:t>
            </a:r>
            <a:endParaRPr lang="en-US" sz="2400" dirty="0"/>
          </a:p>
          <a:p>
            <a:endParaRPr lang="en-US" dirty="0"/>
          </a:p>
        </p:txBody>
      </p:sp>
    </p:spTree>
    <p:extLst>
      <p:ext uri="{BB962C8B-B14F-4D97-AF65-F5344CB8AC3E}">
        <p14:creationId xmlns:p14="http://schemas.microsoft.com/office/powerpoint/2010/main" val="174278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D7B459-2D19-49A4-8830-7F05A6572A7B}"/>
              </a:ext>
            </a:extLst>
          </p:cNvPr>
          <p:cNvSpPr>
            <a:spLocks noGrp="1"/>
          </p:cNvSpPr>
          <p:nvPr>
            <p:ph type="title"/>
          </p:nvPr>
        </p:nvSpPr>
        <p:spPr/>
        <p:txBody>
          <a:bodyPr/>
          <a:lstStyle/>
          <a:p>
            <a:r>
              <a:rPr lang="en-US" dirty="0"/>
              <a:t>This caller is taking FOREVER!</a:t>
            </a:r>
          </a:p>
        </p:txBody>
      </p:sp>
      <p:sp>
        <p:nvSpPr>
          <p:cNvPr id="4" name="TextBox 3">
            <a:extLst>
              <a:ext uri="{FF2B5EF4-FFF2-40B4-BE49-F238E27FC236}">
                <a16:creationId xmlns:a16="http://schemas.microsoft.com/office/drawing/2014/main" xmlns="" id="{0C36D932-AFFE-4508-AA2A-BEFADDECDE24}"/>
              </a:ext>
            </a:extLst>
          </p:cNvPr>
          <p:cNvSpPr txBox="1"/>
          <p:nvPr/>
        </p:nvSpPr>
        <p:spPr>
          <a:xfrm>
            <a:off x="3221110" y="1483238"/>
            <a:ext cx="5749779" cy="369332"/>
          </a:xfrm>
          <a:prstGeom prst="rect">
            <a:avLst/>
          </a:prstGeom>
          <a:noFill/>
        </p:spPr>
        <p:txBody>
          <a:bodyPr wrap="none" rtlCol="0">
            <a:spAutoFit/>
          </a:bodyPr>
          <a:lstStyle/>
          <a:p>
            <a:r>
              <a:rPr lang="en-US" dirty="0"/>
              <a:t>If a caller goes on too long, politely and tactfully stop them.</a:t>
            </a:r>
          </a:p>
        </p:txBody>
      </p:sp>
      <p:sp>
        <p:nvSpPr>
          <p:cNvPr id="5" name="Speech Bubble: Oval 4">
            <a:extLst>
              <a:ext uri="{FF2B5EF4-FFF2-40B4-BE49-F238E27FC236}">
                <a16:creationId xmlns:a16="http://schemas.microsoft.com/office/drawing/2014/main" xmlns="" id="{71F38B6C-1928-439E-831F-079A3C8B0B19}"/>
              </a:ext>
            </a:extLst>
          </p:cNvPr>
          <p:cNvSpPr/>
          <p:nvPr/>
        </p:nvSpPr>
        <p:spPr>
          <a:xfrm>
            <a:off x="230506" y="2326127"/>
            <a:ext cx="3635022" cy="251742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“Thank you for that background information. I don’t mean to cut you off, but can you tell me, what is the specific help you’re looking for?”</a:t>
            </a:r>
          </a:p>
        </p:txBody>
      </p:sp>
      <p:sp>
        <p:nvSpPr>
          <p:cNvPr id="6" name="Speech Bubble: Oval 5">
            <a:extLst>
              <a:ext uri="{FF2B5EF4-FFF2-40B4-BE49-F238E27FC236}">
                <a16:creationId xmlns:a16="http://schemas.microsoft.com/office/drawing/2014/main" xmlns="" id="{BAFA6348-DF96-4E14-9312-01AD833C95CD}"/>
              </a:ext>
            </a:extLst>
          </p:cNvPr>
          <p:cNvSpPr/>
          <p:nvPr/>
        </p:nvSpPr>
        <p:spPr>
          <a:xfrm>
            <a:off x="4075288" y="2112431"/>
            <a:ext cx="4041424" cy="294481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 sorry, but since I’m not a lawyer and can’t provide legal help, I don’t need the full details of your situation. Can you tell me what is the specific help you’re looking for?”</a:t>
            </a:r>
          </a:p>
        </p:txBody>
      </p:sp>
      <p:sp>
        <p:nvSpPr>
          <p:cNvPr id="7" name="Speech Bubble: Oval 6">
            <a:extLst>
              <a:ext uri="{FF2B5EF4-FFF2-40B4-BE49-F238E27FC236}">
                <a16:creationId xmlns:a16="http://schemas.microsoft.com/office/drawing/2014/main" xmlns="" id="{B4EFECBB-02C1-48F2-A87F-7F818F7D2F58}"/>
              </a:ext>
            </a:extLst>
          </p:cNvPr>
          <p:cNvSpPr/>
          <p:nvPr/>
        </p:nvSpPr>
        <p:spPr>
          <a:xfrm>
            <a:off x="8326472" y="2170289"/>
            <a:ext cx="3635022" cy="251742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 sorry, but I can only talk for a few more minutes. Can you tell me </a:t>
            </a:r>
            <a:r>
              <a:rPr lang="en-US" i="1" dirty="0"/>
              <a:t>(ask what info you need to help them)</a:t>
            </a:r>
            <a:r>
              <a:rPr lang="en-US" dirty="0"/>
              <a:t>”</a:t>
            </a:r>
            <a:endParaRPr lang="en-US" i="1" dirty="0"/>
          </a:p>
        </p:txBody>
      </p:sp>
    </p:spTree>
    <p:extLst>
      <p:ext uri="{BB962C8B-B14F-4D97-AF65-F5344CB8AC3E}">
        <p14:creationId xmlns:p14="http://schemas.microsoft.com/office/powerpoint/2010/main" val="197079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0E5E7A-8F93-4388-B9AB-75A498CC48A4}"/>
              </a:ext>
            </a:extLst>
          </p:cNvPr>
          <p:cNvSpPr>
            <a:spLocks noGrp="1"/>
          </p:cNvSpPr>
          <p:nvPr>
            <p:ph type="title"/>
          </p:nvPr>
        </p:nvSpPr>
        <p:spPr/>
        <p:txBody>
          <a:bodyPr/>
          <a:lstStyle/>
          <a:p>
            <a:r>
              <a:rPr lang="en-US" dirty="0"/>
              <a:t>Guidelines and Policies</a:t>
            </a:r>
          </a:p>
        </p:txBody>
      </p:sp>
      <p:sp>
        <p:nvSpPr>
          <p:cNvPr id="3" name="Content Placeholder 2">
            <a:extLst>
              <a:ext uri="{FF2B5EF4-FFF2-40B4-BE49-F238E27FC236}">
                <a16:creationId xmlns:a16="http://schemas.microsoft.com/office/drawing/2014/main" xmlns="" id="{A3244486-2E39-4553-B20F-2E00ED163FDB}"/>
              </a:ext>
            </a:extLst>
          </p:cNvPr>
          <p:cNvSpPr>
            <a:spLocks noGrp="1"/>
          </p:cNvSpPr>
          <p:nvPr>
            <p:ph idx="1"/>
          </p:nvPr>
        </p:nvSpPr>
        <p:spPr>
          <a:xfrm>
            <a:off x="838200" y="1490132"/>
            <a:ext cx="10515600" cy="5113867"/>
          </a:xfrm>
        </p:spPr>
        <p:txBody>
          <a:bodyPr>
            <a:normAutofit/>
          </a:bodyPr>
          <a:lstStyle/>
          <a:p>
            <a:pPr marL="0" indent="0">
              <a:buNone/>
            </a:pPr>
            <a:endParaRPr lang="en-US" b="1" dirty="0" smtClean="0"/>
          </a:p>
          <a:p>
            <a:pPr marL="0" indent="0">
              <a:buNone/>
            </a:pPr>
            <a:r>
              <a:rPr lang="en-US" u="sng" dirty="0" smtClean="0"/>
              <a:t>Confidentiality</a:t>
            </a:r>
          </a:p>
          <a:p>
            <a:pPr marL="0" indent="0">
              <a:buNone/>
            </a:pPr>
            <a:endParaRPr lang="en-US" b="1" dirty="0" smtClean="0"/>
          </a:p>
          <a:p>
            <a:pPr marL="0" indent="0">
              <a:buNone/>
            </a:pPr>
            <a:r>
              <a:rPr lang="en-US" b="1" dirty="0" smtClean="0"/>
              <a:t>Keep </a:t>
            </a:r>
            <a:r>
              <a:rPr lang="en-US" b="1" dirty="0"/>
              <a:t>all caller information </a:t>
            </a:r>
            <a:r>
              <a:rPr lang="en-US" b="1" u="sng" dirty="0" smtClean="0"/>
              <a:t>confidential</a:t>
            </a:r>
            <a:r>
              <a:rPr lang="en-US" b="1" dirty="0" smtClean="0"/>
              <a:t>.</a:t>
            </a:r>
            <a:br>
              <a:rPr lang="en-US" b="1" dirty="0" smtClean="0"/>
            </a:br>
            <a:endParaRPr lang="en-US" b="1" dirty="0" smtClean="0"/>
          </a:p>
          <a:p>
            <a:pPr marL="0" indent="0">
              <a:buNone/>
            </a:pPr>
            <a:r>
              <a:rPr lang="en-US" dirty="0" smtClean="0"/>
              <a:t>Don’t </a:t>
            </a:r>
            <a:r>
              <a:rPr lang="en-US" dirty="0"/>
              <a:t>share client names, contact info, or any personal info with anyone other than CLS </a:t>
            </a:r>
            <a:r>
              <a:rPr lang="en-US" dirty="0" smtClean="0"/>
              <a:t>staff.</a:t>
            </a:r>
            <a:endParaRPr lang="en-US" dirty="0"/>
          </a:p>
        </p:txBody>
      </p:sp>
    </p:spTree>
    <p:extLst>
      <p:ext uri="{BB962C8B-B14F-4D97-AF65-F5344CB8AC3E}">
        <p14:creationId xmlns:p14="http://schemas.microsoft.com/office/powerpoint/2010/main" val="18735648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0E5E7A-8F93-4388-B9AB-75A498CC48A4}"/>
              </a:ext>
            </a:extLst>
          </p:cNvPr>
          <p:cNvSpPr>
            <a:spLocks noGrp="1"/>
          </p:cNvSpPr>
          <p:nvPr>
            <p:ph type="title"/>
          </p:nvPr>
        </p:nvSpPr>
        <p:spPr/>
        <p:txBody>
          <a:bodyPr/>
          <a:lstStyle/>
          <a:p>
            <a:r>
              <a:rPr lang="en-US" dirty="0"/>
              <a:t>Guidelines and Policies</a:t>
            </a:r>
          </a:p>
        </p:txBody>
      </p:sp>
      <p:sp>
        <p:nvSpPr>
          <p:cNvPr id="3" name="Content Placeholder 2">
            <a:extLst>
              <a:ext uri="{FF2B5EF4-FFF2-40B4-BE49-F238E27FC236}">
                <a16:creationId xmlns:a16="http://schemas.microsoft.com/office/drawing/2014/main" xmlns="" id="{A3244486-2E39-4553-B20F-2E00ED163FDB}"/>
              </a:ext>
            </a:extLst>
          </p:cNvPr>
          <p:cNvSpPr>
            <a:spLocks noGrp="1"/>
          </p:cNvSpPr>
          <p:nvPr>
            <p:ph idx="1"/>
          </p:nvPr>
        </p:nvSpPr>
        <p:spPr>
          <a:xfrm>
            <a:off x="838200" y="1490132"/>
            <a:ext cx="10515600" cy="5113867"/>
          </a:xfrm>
        </p:spPr>
        <p:txBody>
          <a:bodyPr>
            <a:normAutofit/>
          </a:bodyPr>
          <a:lstStyle/>
          <a:p>
            <a:pPr marL="0" indent="0">
              <a:buNone/>
            </a:pPr>
            <a:endParaRPr lang="en-US" sz="2400" dirty="0" smtClean="0"/>
          </a:p>
          <a:p>
            <a:pPr marL="0" indent="0">
              <a:buNone/>
            </a:pPr>
            <a:r>
              <a:rPr lang="en-US" sz="2400" u="sng" dirty="0" smtClean="0"/>
              <a:t>Referrals to CLA clinics</a:t>
            </a:r>
          </a:p>
          <a:p>
            <a:pPr marL="0" indent="0">
              <a:buNone/>
            </a:pPr>
            <a:endParaRPr lang="en-US" sz="2400" dirty="0" smtClean="0"/>
          </a:p>
          <a:p>
            <a:pPr marL="0" indent="0">
              <a:buNone/>
            </a:pPr>
            <a:r>
              <a:rPr lang="en-US" sz="2400" dirty="0" smtClean="0"/>
              <a:t>When </a:t>
            </a:r>
            <a:r>
              <a:rPr lang="en-US" sz="2400" dirty="0"/>
              <a:t>making referrals to </a:t>
            </a:r>
            <a:r>
              <a:rPr lang="en-US" sz="2400" b="1" dirty="0"/>
              <a:t>CLA clinics </a:t>
            </a:r>
            <a:r>
              <a:rPr lang="en-US" sz="2400" dirty="0"/>
              <a:t>in the CLS network, </a:t>
            </a:r>
            <a:r>
              <a:rPr lang="en-US" sz="2400" dirty="0" smtClean="0"/>
              <a:t>indicate:</a:t>
            </a:r>
          </a:p>
          <a:p>
            <a:pPr marL="0" indent="0">
              <a:buNone/>
            </a:pPr>
            <a:endParaRPr lang="en-US" sz="2400" i="1" dirty="0" smtClean="0"/>
          </a:p>
          <a:p>
            <a:pPr marL="0" indent="0">
              <a:buNone/>
            </a:pPr>
            <a:r>
              <a:rPr lang="en-US" sz="2400" i="1" dirty="0" smtClean="0"/>
              <a:t>“While </a:t>
            </a:r>
            <a:r>
              <a:rPr lang="en-US" sz="2400" i="1" dirty="0"/>
              <a:t>the CLA clinics are in our network, they are independent and not formally affiliated with CLS. Generally the clinics are run by volunteer attorneys and do not provide full representation, but provide free legal consultation and only limited representation in certain circumstances</a:t>
            </a:r>
            <a:r>
              <a:rPr lang="en-US" sz="2400" i="1" dirty="0" smtClean="0"/>
              <a:t>.”</a:t>
            </a:r>
            <a:endParaRPr lang="en-US" sz="2400" i="1" dirty="0"/>
          </a:p>
        </p:txBody>
      </p:sp>
    </p:spTree>
    <p:extLst>
      <p:ext uri="{BB962C8B-B14F-4D97-AF65-F5344CB8AC3E}">
        <p14:creationId xmlns:p14="http://schemas.microsoft.com/office/powerpoint/2010/main" val="1772323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0E5E7A-8F93-4388-B9AB-75A498CC48A4}"/>
              </a:ext>
            </a:extLst>
          </p:cNvPr>
          <p:cNvSpPr>
            <a:spLocks noGrp="1"/>
          </p:cNvSpPr>
          <p:nvPr>
            <p:ph type="title"/>
          </p:nvPr>
        </p:nvSpPr>
        <p:spPr/>
        <p:txBody>
          <a:bodyPr/>
          <a:lstStyle/>
          <a:p>
            <a:r>
              <a:rPr lang="en-US" dirty="0"/>
              <a:t>Guidelines and Policies</a:t>
            </a:r>
          </a:p>
        </p:txBody>
      </p:sp>
      <p:sp>
        <p:nvSpPr>
          <p:cNvPr id="3" name="Content Placeholder 2">
            <a:extLst>
              <a:ext uri="{FF2B5EF4-FFF2-40B4-BE49-F238E27FC236}">
                <a16:creationId xmlns:a16="http://schemas.microsoft.com/office/drawing/2014/main" xmlns="" id="{A3244486-2E39-4553-B20F-2E00ED163FDB}"/>
              </a:ext>
            </a:extLst>
          </p:cNvPr>
          <p:cNvSpPr>
            <a:spLocks noGrp="1"/>
          </p:cNvSpPr>
          <p:nvPr>
            <p:ph idx="1"/>
          </p:nvPr>
        </p:nvSpPr>
        <p:spPr>
          <a:xfrm>
            <a:off x="838200" y="1490132"/>
            <a:ext cx="10515600" cy="5113867"/>
          </a:xfrm>
        </p:spPr>
        <p:txBody>
          <a:bodyPr>
            <a:normAutofit/>
          </a:bodyPr>
          <a:lstStyle/>
          <a:p>
            <a:pPr marL="0" indent="0">
              <a:buNone/>
            </a:pPr>
            <a:endParaRPr lang="en-US" sz="2400" dirty="0" smtClean="0"/>
          </a:p>
          <a:p>
            <a:pPr marL="0" indent="0">
              <a:buNone/>
            </a:pPr>
            <a:r>
              <a:rPr lang="en-US" sz="2400" u="sng" dirty="0" smtClean="0"/>
              <a:t>Referrals to other resources</a:t>
            </a:r>
          </a:p>
          <a:p>
            <a:pPr marL="0" indent="0">
              <a:buNone/>
            </a:pPr>
            <a:endParaRPr lang="en-US" sz="2400" dirty="0" smtClean="0"/>
          </a:p>
          <a:p>
            <a:pPr marL="0" indent="0">
              <a:buNone/>
            </a:pPr>
            <a:r>
              <a:rPr lang="en-US" sz="2400" dirty="0" smtClean="0"/>
              <a:t>When </a:t>
            </a:r>
            <a:r>
              <a:rPr lang="en-US" sz="2400" dirty="0"/>
              <a:t>making referrals or providing resources (other than CLA clinics) use a </a:t>
            </a:r>
            <a:r>
              <a:rPr lang="en-US" sz="2400" b="1" dirty="0" smtClean="0"/>
              <a:t>disclaimer:</a:t>
            </a:r>
            <a:r>
              <a:rPr lang="en-US" sz="2400" dirty="0" smtClean="0"/>
              <a:t> </a:t>
            </a:r>
          </a:p>
          <a:p>
            <a:pPr marL="0" indent="0">
              <a:buNone/>
            </a:pPr>
            <a:endParaRPr lang="en-US" sz="2400" i="1" dirty="0"/>
          </a:p>
          <a:p>
            <a:pPr marL="0" indent="0">
              <a:buNone/>
            </a:pPr>
            <a:r>
              <a:rPr lang="en-US" sz="2400" i="1" dirty="0" smtClean="0"/>
              <a:t>“</a:t>
            </a:r>
            <a:r>
              <a:rPr lang="en-US" sz="2400" i="1" dirty="0"/>
              <a:t>We provide these resources [</a:t>
            </a:r>
            <a:r>
              <a:rPr lang="en-US" sz="2400" dirty="0"/>
              <a:t>referrals to other organizations</a:t>
            </a:r>
            <a:r>
              <a:rPr lang="en-US" sz="2400" i="1" dirty="0"/>
              <a:t>] simply for informational purposes. We have not worked with them, so we cannot vouch for their quality or reliability. Please be sure to research them on your own and evaluate using your judgment</a:t>
            </a:r>
            <a:r>
              <a:rPr lang="en-US" sz="2400" i="1" dirty="0" smtClean="0"/>
              <a:t>.”</a:t>
            </a:r>
            <a:endParaRPr lang="en-US" sz="2400" i="1" dirty="0"/>
          </a:p>
        </p:txBody>
      </p:sp>
    </p:spTree>
    <p:extLst>
      <p:ext uri="{BB962C8B-B14F-4D97-AF65-F5344CB8AC3E}">
        <p14:creationId xmlns:p14="http://schemas.microsoft.com/office/powerpoint/2010/main" val="23172023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0E5E7A-8F93-4388-B9AB-75A498CC48A4}"/>
              </a:ext>
            </a:extLst>
          </p:cNvPr>
          <p:cNvSpPr>
            <a:spLocks noGrp="1"/>
          </p:cNvSpPr>
          <p:nvPr>
            <p:ph type="title"/>
          </p:nvPr>
        </p:nvSpPr>
        <p:spPr/>
        <p:txBody>
          <a:bodyPr/>
          <a:lstStyle/>
          <a:p>
            <a:r>
              <a:rPr lang="en-US" dirty="0"/>
              <a:t>Guidelines and Policies</a:t>
            </a:r>
          </a:p>
        </p:txBody>
      </p:sp>
      <p:sp>
        <p:nvSpPr>
          <p:cNvPr id="3" name="Content Placeholder 2">
            <a:extLst>
              <a:ext uri="{FF2B5EF4-FFF2-40B4-BE49-F238E27FC236}">
                <a16:creationId xmlns:a16="http://schemas.microsoft.com/office/drawing/2014/main" xmlns="" id="{A3244486-2E39-4553-B20F-2E00ED163FDB}"/>
              </a:ext>
            </a:extLst>
          </p:cNvPr>
          <p:cNvSpPr>
            <a:spLocks noGrp="1"/>
          </p:cNvSpPr>
          <p:nvPr>
            <p:ph idx="1"/>
          </p:nvPr>
        </p:nvSpPr>
        <p:spPr>
          <a:xfrm>
            <a:off x="838200" y="1490132"/>
            <a:ext cx="10515600" cy="5113867"/>
          </a:xfrm>
        </p:spPr>
        <p:txBody>
          <a:bodyPr>
            <a:normAutofit/>
          </a:bodyPr>
          <a:lstStyle/>
          <a:p>
            <a:pPr marL="0" indent="0">
              <a:buNone/>
            </a:pPr>
            <a:endParaRPr lang="en-US" sz="2400" u="sng" dirty="0" smtClean="0"/>
          </a:p>
          <a:p>
            <a:pPr marL="0" indent="0">
              <a:buNone/>
            </a:pPr>
            <a:r>
              <a:rPr lang="en-US" sz="2400" u="sng" dirty="0" smtClean="0"/>
              <a:t>Referrals to private attorneys</a:t>
            </a:r>
          </a:p>
          <a:p>
            <a:pPr marL="0" indent="0">
              <a:buNone/>
            </a:pPr>
            <a:r>
              <a:rPr lang="en-US" sz="2400" dirty="0" smtClean="0"/>
              <a:t>If </a:t>
            </a:r>
            <a:r>
              <a:rPr lang="en-US" sz="2400" dirty="0"/>
              <a:t>it appears that the client might be able to afford a </a:t>
            </a:r>
            <a:r>
              <a:rPr lang="en-US" sz="2400" b="1" dirty="0"/>
              <a:t>private attorney, </a:t>
            </a:r>
            <a:r>
              <a:rPr lang="en-US" sz="2400" dirty="0"/>
              <a:t>you can direct them to the </a:t>
            </a:r>
            <a:r>
              <a:rPr lang="en-US" sz="2400" b="1" dirty="0">
                <a:hlinkClick r:id="rId2"/>
              </a:rPr>
              <a:t>CLS Attorney Directory</a:t>
            </a:r>
            <a:r>
              <a:rPr lang="en-US" sz="2400" dirty="0">
                <a:hlinkClick r:id="rId2"/>
              </a:rPr>
              <a:t>.</a:t>
            </a:r>
            <a:r>
              <a:rPr lang="en-US" sz="2400" dirty="0"/>
              <a:t> Generally, do not provide referrals to specific attorneys. Instead, suggest the caller search for attorneys themselves (unless they don’t have Internet access or are unable to search themselves). </a:t>
            </a:r>
          </a:p>
          <a:p>
            <a:pPr marL="0" indent="0">
              <a:buNone/>
            </a:pPr>
            <a:r>
              <a:rPr lang="en-US" sz="2400" dirty="0" smtClean="0"/>
              <a:t>Be </a:t>
            </a:r>
            <a:r>
              <a:rPr lang="en-US" sz="2400" dirty="0"/>
              <a:t>sure to </a:t>
            </a:r>
            <a:r>
              <a:rPr lang="en-US" sz="2400" dirty="0" smtClean="0"/>
              <a:t>indicate: </a:t>
            </a:r>
          </a:p>
          <a:p>
            <a:pPr marL="0" indent="0">
              <a:buNone/>
            </a:pPr>
            <a:r>
              <a:rPr lang="en-US" sz="2400" i="1" dirty="0" smtClean="0"/>
              <a:t>“</a:t>
            </a:r>
            <a:r>
              <a:rPr lang="en-US" sz="2400" i="1" dirty="0"/>
              <a:t>The attorneys in the CLS Attorney Directory are private attorneys not affiliated with CLS, and generally do not provide pro bono services. You will have to find out from them how much they charge.”</a:t>
            </a:r>
          </a:p>
        </p:txBody>
      </p:sp>
    </p:spTree>
    <p:extLst>
      <p:ext uri="{BB962C8B-B14F-4D97-AF65-F5344CB8AC3E}">
        <p14:creationId xmlns:p14="http://schemas.microsoft.com/office/powerpoint/2010/main" val="32783168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AD3CE4-D106-4444-AC27-43922D2036A1}"/>
              </a:ext>
            </a:extLst>
          </p:cNvPr>
          <p:cNvSpPr>
            <a:spLocks noGrp="1"/>
          </p:cNvSpPr>
          <p:nvPr>
            <p:ph type="title"/>
          </p:nvPr>
        </p:nvSpPr>
        <p:spPr/>
        <p:txBody>
          <a:bodyPr/>
          <a:lstStyle/>
          <a:p>
            <a:pPr algn="ctr"/>
            <a:r>
              <a:rPr lang="en-US" dirty="0"/>
              <a:t>Legal Information v. Legal </a:t>
            </a:r>
            <a:r>
              <a:rPr lang="en-US" dirty="0" smtClean="0"/>
              <a:t>Advice</a:t>
            </a:r>
            <a:endParaRPr lang="en-US" dirty="0"/>
          </a:p>
        </p:txBody>
      </p:sp>
      <p:sp>
        <p:nvSpPr>
          <p:cNvPr id="4" name="Title 1">
            <a:extLst>
              <a:ext uri="{FF2B5EF4-FFF2-40B4-BE49-F238E27FC236}">
                <a16:creationId xmlns:a16="http://schemas.microsoft.com/office/drawing/2014/main" xmlns="" id="{EFF14C3D-9A3A-4114-9F81-335E13FDB691}"/>
              </a:ext>
            </a:extLst>
          </p:cNvPr>
          <p:cNvSpPr txBox="1">
            <a:spLocks/>
          </p:cNvSpPr>
          <p:nvPr/>
        </p:nvSpPr>
        <p:spPr>
          <a:xfrm>
            <a:off x="1984022" y="1172281"/>
            <a:ext cx="629073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6" name="TextBox 5">
            <a:extLst>
              <a:ext uri="{FF2B5EF4-FFF2-40B4-BE49-F238E27FC236}">
                <a16:creationId xmlns:a16="http://schemas.microsoft.com/office/drawing/2014/main" xmlns="" id="{6A8442AA-B7AA-4EE9-9398-961123C71E81}"/>
              </a:ext>
            </a:extLst>
          </p:cNvPr>
          <p:cNvSpPr txBox="1"/>
          <p:nvPr/>
        </p:nvSpPr>
        <p:spPr>
          <a:xfrm>
            <a:off x="1016000" y="2139783"/>
            <a:ext cx="10337800"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If you are not a lawyer</a:t>
            </a:r>
            <a:r>
              <a:rPr lang="en-US" sz="2400" dirty="0"/>
              <a:t>, it is </a:t>
            </a:r>
            <a:r>
              <a:rPr lang="en-US" sz="2400" b="1" dirty="0"/>
              <a:t>not</a:t>
            </a:r>
            <a:r>
              <a:rPr lang="en-US" sz="2400" dirty="0"/>
              <a:t> permissible for you to provide </a:t>
            </a:r>
            <a:r>
              <a:rPr lang="en-US" sz="2400" i="1" dirty="0"/>
              <a:t>legal advice</a:t>
            </a:r>
            <a:r>
              <a:rPr lang="en-US" sz="2400" dirty="0"/>
              <a:t>, even if </a:t>
            </a:r>
            <a:r>
              <a:rPr lang="en-US" sz="2400" dirty="0" smtClean="0"/>
              <a:t>you </a:t>
            </a:r>
            <a:r>
              <a:rPr lang="en-US" sz="2400" dirty="0"/>
              <a:t>know the law.</a:t>
            </a:r>
          </a:p>
          <a:p>
            <a:pPr marL="342900" indent="-342900">
              <a:buFont typeface="Arial" panose="020B0604020202020204" pitchFamily="34" charset="0"/>
              <a:buChar char="•"/>
            </a:pPr>
            <a:r>
              <a:rPr lang="en-US" sz="2400" dirty="0"/>
              <a:t>Even if you are a </a:t>
            </a:r>
            <a:r>
              <a:rPr lang="en-US" sz="2400" dirty="0" smtClean="0"/>
              <a:t>lawyer, please do not offer legal advice to Helpline callers. </a:t>
            </a:r>
          </a:p>
          <a:p>
            <a:pPr marL="342900" indent="-342900">
              <a:buFont typeface="Arial" panose="020B0604020202020204" pitchFamily="34" charset="0"/>
              <a:buChar char="•"/>
            </a:pPr>
            <a:r>
              <a:rPr lang="en-US" sz="2400" dirty="0" smtClean="0"/>
              <a:t>You </a:t>
            </a:r>
            <a:r>
              <a:rPr lang="en-US" sz="2400" i="1" dirty="0"/>
              <a:t>may</a:t>
            </a:r>
            <a:r>
              <a:rPr lang="en-US" sz="2400" dirty="0"/>
              <a:t> provide </a:t>
            </a:r>
            <a:r>
              <a:rPr lang="en-US" sz="2400" b="1" dirty="0"/>
              <a:t>legal information</a:t>
            </a:r>
            <a:r>
              <a:rPr lang="en-US" sz="2400" dirty="0"/>
              <a:t>, however, the line between legal information and legal advice is not always clear</a:t>
            </a:r>
            <a:r>
              <a:rPr lang="en-US" sz="2400" dirty="0" smtClean="0"/>
              <a:t>.</a:t>
            </a:r>
          </a:p>
          <a:p>
            <a:pPr marL="342900" indent="-342900">
              <a:buFont typeface="Arial" panose="020B0604020202020204" pitchFamily="34" charset="0"/>
              <a:buChar char="•"/>
            </a:pPr>
            <a:r>
              <a:rPr lang="en-US" sz="2400" dirty="0" smtClean="0"/>
              <a:t>You should </a:t>
            </a:r>
            <a:r>
              <a:rPr lang="en-US" sz="2400" dirty="0"/>
              <a:t>always preface your statements with the caveat that, </a:t>
            </a:r>
            <a:r>
              <a:rPr lang="en-US" sz="2400" b="1" i="1" dirty="0"/>
              <a:t>“I am not an attorney, so I cannot give </a:t>
            </a:r>
            <a:r>
              <a:rPr lang="en-US" sz="2400" b="1" i="1" dirty="0" smtClean="0"/>
              <a:t>legal </a:t>
            </a:r>
            <a:r>
              <a:rPr lang="en-US" sz="2400" b="1" i="1" dirty="0"/>
              <a:t>advice.” </a:t>
            </a:r>
            <a:endParaRPr lang="en-US" sz="2400" dirty="0"/>
          </a:p>
        </p:txBody>
      </p:sp>
    </p:spTree>
    <p:extLst>
      <p:ext uri="{BB962C8B-B14F-4D97-AF65-F5344CB8AC3E}">
        <p14:creationId xmlns:p14="http://schemas.microsoft.com/office/powerpoint/2010/main" val="187800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F1AE86-6FA3-4AE3-B6B7-8CEAFFFB732F}"/>
              </a:ext>
            </a:extLst>
          </p:cNvPr>
          <p:cNvSpPr>
            <a:spLocks noGrp="1"/>
          </p:cNvSpPr>
          <p:nvPr>
            <p:ph type="title"/>
          </p:nvPr>
        </p:nvSpPr>
        <p:spPr>
          <a:xfrm>
            <a:off x="838200" y="215584"/>
            <a:ext cx="10515600" cy="708555"/>
          </a:xfrm>
        </p:spPr>
        <p:txBody>
          <a:bodyPr>
            <a:normAutofit/>
          </a:bodyPr>
          <a:lstStyle/>
          <a:p>
            <a:r>
              <a:rPr lang="en-US" sz="3600" b="1" dirty="0"/>
              <a:t>Here are some general guidelines for drawing the line:</a:t>
            </a:r>
          </a:p>
        </p:txBody>
      </p:sp>
      <p:graphicFrame>
        <p:nvGraphicFramePr>
          <p:cNvPr id="4" name="Table 3">
            <a:extLst>
              <a:ext uri="{FF2B5EF4-FFF2-40B4-BE49-F238E27FC236}">
                <a16:creationId xmlns:a16="http://schemas.microsoft.com/office/drawing/2014/main" xmlns="" id="{70E9D299-0A5B-479A-BEE8-E4938FE53B99}"/>
              </a:ext>
            </a:extLst>
          </p:cNvPr>
          <p:cNvGraphicFramePr>
            <a:graphicFrameLocks noGrp="1"/>
          </p:cNvGraphicFramePr>
          <p:nvPr>
            <p:extLst>
              <p:ext uri="{D42A27DB-BD31-4B8C-83A1-F6EECF244321}">
                <p14:modId xmlns:p14="http://schemas.microsoft.com/office/powerpoint/2010/main" val="3165635252"/>
              </p:ext>
            </p:extLst>
          </p:nvPr>
        </p:nvGraphicFramePr>
        <p:xfrm>
          <a:off x="1626526" y="2002313"/>
          <a:ext cx="8884356" cy="3672840"/>
        </p:xfrm>
        <a:graphic>
          <a:graphicData uri="http://schemas.openxmlformats.org/drawingml/2006/table">
            <a:tbl>
              <a:tblPr firstRow="1" bandRow="1">
                <a:tableStyleId>{5C22544A-7EE6-4342-B048-85BDC9FD1C3A}</a:tableStyleId>
              </a:tblPr>
              <a:tblGrid>
                <a:gridCol w="4442178">
                  <a:extLst>
                    <a:ext uri="{9D8B030D-6E8A-4147-A177-3AD203B41FA5}">
                      <a16:colId xmlns:a16="http://schemas.microsoft.com/office/drawing/2014/main" xmlns="" val="4120072157"/>
                    </a:ext>
                  </a:extLst>
                </a:gridCol>
                <a:gridCol w="4442178">
                  <a:extLst>
                    <a:ext uri="{9D8B030D-6E8A-4147-A177-3AD203B41FA5}">
                      <a16:colId xmlns:a16="http://schemas.microsoft.com/office/drawing/2014/main" xmlns="" val="874339780"/>
                    </a:ext>
                  </a:extLst>
                </a:gridCol>
              </a:tblGrid>
              <a:tr h="229729">
                <a:tc>
                  <a:txBody>
                    <a:bodyPr/>
                    <a:lstStyle/>
                    <a:p>
                      <a:pPr algn="ctr"/>
                      <a:r>
                        <a:rPr lang="en-US" dirty="0"/>
                        <a:t>Legal Information</a:t>
                      </a:r>
                    </a:p>
                  </a:txBody>
                  <a:tcPr/>
                </a:tc>
                <a:tc>
                  <a:txBody>
                    <a:bodyPr/>
                    <a:lstStyle/>
                    <a:p>
                      <a:pPr algn="ctr"/>
                      <a:r>
                        <a:rPr lang="en-US" dirty="0"/>
                        <a:t>Legal Advice</a:t>
                      </a:r>
                    </a:p>
                  </a:txBody>
                  <a:tcPr/>
                </a:tc>
                <a:extLst>
                  <a:ext uri="{0D108BD9-81ED-4DB2-BD59-A6C34878D82A}">
                    <a16:rowId xmlns:a16="http://schemas.microsoft.com/office/drawing/2014/main" xmlns="" val="2492035307"/>
                  </a:ext>
                </a:extLst>
              </a:tr>
              <a:tr h="370840">
                <a:tc>
                  <a:txBody>
                    <a:bodyPr/>
                    <a:lstStyle/>
                    <a:p>
                      <a:pPr algn="ctr"/>
                      <a:r>
                        <a:rPr lang="en-US" dirty="0"/>
                        <a:t>(permissible to give)</a:t>
                      </a:r>
                    </a:p>
                  </a:txBody>
                  <a:tcPr/>
                </a:tc>
                <a:tc>
                  <a:txBody>
                    <a:bodyPr/>
                    <a:lstStyle/>
                    <a:p>
                      <a:pPr algn="ctr"/>
                      <a:r>
                        <a:rPr lang="en-US" dirty="0"/>
                        <a:t>(NOT permissible to give [unless licensed])</a:t>
                      </a:r>
                    </a:p>
                  </a:txBody>
                  <a:tcPr/>
                </a:tc>
                <a:extLst>
                  <a:ext uri="{0D108BD9-81ED-4DB2-BD59-A6C34878D82A}">
                    <a16:rowId xmlns:a16="http://schemas.microsoft.com/office/drawing/2014/main" xmlns="" val="1176802636"/>
                  </a:ext>
                </a:extLst>
              </a:tr>
              <a:tr h="370840">
                <a:tc>
                  <a:txBody>
                    <a:bodyPr/>
                    <a:lstStyle/>
                    <a:p>
                      <a:pPr algn="ctr"/>
                      <a:r>
                        <a:rPr lang="en-US" dirty="0"/>
                        <a:t>What the law says</a:t>
                      </a:r>
                    </a:p>
                  </a:txBody>
                  <a:tcPr/>
                </a:tc>
                <a:tc>
                  <a:txBody>
                    <a:bodyPr/>
                    <a:lstStyle/>
                    <a:p>
                      <a:pPr algn="ctr"/>
                      <a:r>
                        <a:rPr lang="en-US" dirty="0"/>
                        <a:t>What the law means.</a:t>
                      </a:r>
                    </a:p>
                  </a:txBody>
                  <a:tcPr/>
                </a:tc>
                <a:extLst>
                  <a:ext uri="{0D108BD9-81ED-4DB2-BD59-A6C34878D82A}">
                    <a16:rowId xmlns:a16="http://schemas.microsoft.com/office/drawing/2014/main" xmlns="" val="3283348967"/>
                  </a:ext>
                </a:extLst>
              </a:tr>
              <a:tr h="370840">
                <a:tc>
                  <a:txBody>
                    <a:bodyPr/>
                    <a:lstStyle/>
                    <a:p>
                      <a:pPr algn="ctr"/>
                      <a:r>
                        <a:rPr lang="en-US" dirty="0"/>
                        <a:t>General, hypothetical</a:t>
                      </a:r>
                    </a:p>
                  </a:txBody>
                  <a:tcPr/>
                </a:tc>
                <a:tc>
                  <a:txBody>
                    <a:bodyPr/>
                    <a:lstStyle/>
                    <a:p>
                      <a:pPr algn="ctr"/>
                      <a:r>
                        <a:rPr lang="en-US" dirty="0"/>
                        <a:t>Specific: application to specific facts &amp; circumstances</a:t>
                      </a:r>
                    </a:p>
                  </a:txBody>
                  <a:tcPr/>
                </a:tc>
                <a:extLst>
                  <a:ext uri="{0D108BD9-81ED-4DB2-BD59-A6C34878D82A}">
                    <a16:rowId xmlns:a16="http://schemas.microsoft.com/office/drawing/2014/main" xmlns="" val="2439681045"/>
                  </a:ext>
                </a:extLst>
              </a:tr>
              <a:tr h="370840">
                <a:tc>
                  <a:txBody>
                    <a:bodyPr/>
                    <a:lstStyle/>
                    <a:p>
                      <a:pPr algn="ctr"/>
                      <a:r>
                        <a:rPr lang="en-US" dirty="0"/>
                        <a:t>Which forms are provided by the relevant court or government agency</a:t>
                      </a:r>
                    </a:p>
                  </a:txBody>
                  <a:tcPr/>
                </a:tc>
                <a:tc>
                  <a:txBody>
                    <a:bodyPr/>
                    <a:lstStyle/>
                    <a:p>
                      <a:pPr algn="ctr"/>
                      <a:r>
                        <a:rPr lang="en-US" dirty="0"/>
                        <a:t>What to put in the forms</a:t>
                      </a:r>
                    </a:p>
                  </a:txBody>
                  <a:tcPr/>
                </a:tc>
                <a:extLst>
                  <a:ext uri="{0D108BD9-81ED-4DB2-BD59-A6C34878D82A}">
                    <a16:rowId xmlns:a16="http://schemas.microsoft.com/office/drawing/2014/main" xmlns="" val="2684114746"/>
                  </a:ext>
                </a:extLst>
              </a:tr>
              <a:tr h="370840">
                <a:tc>
                  <a:txBody>
                    <a:bodyPr/>
                    <a:lstStyle/>
                    <a:p>
                      <a:pPr algn="ctr"/>
                      <a:r>
                        <a:rPr lang="en-US" dirty="0"/>
                        <a:t>State the court or agency procedures</a:t>
                      </a:r>
                    </a:p>
                  </a:txBody>
                  <a:tcPr/>
                </a:tc>
                <a:tc>
                  <a:txBody>
                    <a:bodyPr/>
                    <a:lstStyle/>
                    <a:p>
                      <a:pPr algn="ctr"/>
                      <a:r>
                        <a:rPr lang="en-US" dirty="0"/>
                        <a:t>Advising how to navigate procedures</a:t>
                      </a:r>
                    </a:p>
                  </a:txBody>
                  <a:tcPr/>
                </a:tc>
                <a:extLst>
                  <a:ext uri="{0D108BD9-81ED-4DB2-BD59-A6C34878D82A}">
                    <a16:rowId xmlns:a16="http://schemas.microsoft.com/office/drawing/2014/main" xmlns="" val="4222874863"/>
                  </a:ext>
                </a:extLst>
              </a:tr>
              <a:tr h="492971">
                <a:tc>
                  <a:txBody>
                    <a:bodyPr/>
                    <a:lstStyle/>
                    <a:p>
                      <a:pPr algn="ctr"/>
                      <a:r>
                        <a:rPr lang="en-US" dirty="0"/>
                        <a:t>Answers to questions:</a:t>
                      </a:r>
                    </a:p>
                    <a:p>
                      <a:pPr algn="ctr"/>
                      <a:r>
                        <a:rPr lang="en-US" dirty="0"/>
                        <a:t>“Who can I call for help?”</a:t>
                      </a:r>
                    </a:p>
                    <a:p>
                      <a:pPr algn="ctr"/>
                      <a:r>
                        <a:rPr lang="en-US" dirty="0"/>
                        <a:t>“Where can I find information about ___?”</a:t>
                      </a:r>
                    </a:p>
                  </a:txBody>
                  <a:tcPr/>
                </a:tc>
                <a:tc>
                  <a:txBody>
                    <a:bodyPr/>
                    <a:lstStyle/>
                    <a:p>
                      <a:pPr algn="ctr"/>
                      <a:r>
                        <a:rPr lang="en-US" dirty="0"/>
                        <a:t>Answers to questions:</a:t>
                      </a:r>
                    </a:p>
                    <a:p>
                      <a:pPr algn="ctr"/>
                      <a:r>
                        <a:rPr lang="en-US" dirty="0"/>
                        <a:t>“What (legal) steps should I take?”</a:t>
                      </a:r>
                    </a:p>
                    <a:p>
                      <a:pPr algn="ctr"/>
                      <a:r>
                        <a:rPr lang="en-US" dirty="0"/>
                        <a:t>“What do you recommend I do (legally)?”</a:t>
                      </a:r>
                    </a:p>
                  </a:txBody>
                  <a:tcPr/>
                </a:tc>
                <a:extLst>
                  <a:ext uri="{0D108BD9-81ED-4DB2-BD59-A6C34878D82A}">
                    <a16:rowId xmlns:a16="http://schemas.microsoft.com/office/drawing/2014/main" xmlns="" val="3812106868"/>
                  </a:ext>
                </a:extLst>
              </a:tr>
            </a:tbl>
          </a:graphicData>
        </a:graphic>
      </p:graphicFrame>
    </p:spTree>
    <p:extLst>
      <p:ext uri="{BB962C8B-B14F-4D97-AF65-F5344CB8AC3E}">
        <p14:creationId xmlns:p14="http://schemas.microsoft.com/office/powerpoint/2010/main" val="12226612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3A7F09-08F7-4B86-8E57-97182128DFDC}"/>
              </a:ext>
            </a:extLst>
          </p:cNvPr>
          <p:cNvSpPr>
            <a:spLocks noGrp="1"/>
          </p:cNvSpPr>
          <p:nvPr>
            <p:ph type="title"/>
          </p:nvPr>
        </p:nvSpPr>
        <p:spPr/>
        <p:txBody>
          <a:bodyPr/>
          <a:lstStyle/>
          <a:p>
            <a:r>
              <a:rPr lang="en-US" dirty="0"/>
              <a:t>Types of Clients Needing </a:t>
            </a:r>
            <a:r>
              <a:rPr lang="en-US" b="1" i="1" dirty="0"/>
              <a:t>Special</a:t>
            </a:r>
            <a:r>
              <a:rPr lang="en-US" dirty="0"/>
              <a:t> Attention</a:t>
            </a:r>
          </a:p>
        </p:txBody>
      </p:sp>
      <p:sp>
        <p:nvSpPr>
          <p:cNvPr id="3" name="Content Placeholder 2">
            <a:extLst>
              <a:ext uri="{FF2B5EF4-FFF2-40B4-BE49-F238E27FC236}">
                <a16:creationId xmlns:a16="http://schemas.microsoft.com/office/drawing/2014/main" xmlns="" id="{C4FCCC85-5686-403D-AE84-219D0CB86E40}"/>
              </a:ext>
            </a:extLst>
          </p:cNvPr>
          <p:cNvSpPr>
            <a:spLocks noGrp="1"/>
          </p:cNvSpPr>
          <p:nvPr>
            <p:ph idx="1"/>
          </p:nvPr>
        </p:nvSpPr>
        <p:spPr/>
        <p:txBody>
          <a:bodyPr/>
          <a:lstStyle/>
          <a:p>
            <a:r>
              <a:rPr lang="en-US" dirty="0"/>
              <a:t>Assertive or aggressive clients</a:t>
            </a:r>
          </a:p>
          <a:p>
            <a:r>
              <a:rPr lang="en-US" dirty="0"/>
              <a:t>Talkers</a:t>
            </a:r>
          </a:p>
          <a:p>
            <a:r>
              <a:rPr lang="en-US" dirty="0"/>
              <a:t>Non-Talkers</a:t>
            </a:r>
          </a:p>
          <a:p>
            <a:r>
              <a:rPr lang="en-US" dirty="0"/>
              <a:t>Angry</a:t>
            </a:r>
          </a:p>
          <a:p>
            <a:r>
              <a:rPr lang="en-US" dirty="0"/>
              <a:t>Delusional</a:t>
            </a:r>
          </a:p>
          <a:p>
            <a:r>
              <a:rPr lang="en-US" dirty="0"/>
              <a:t>Diminished Capacity</a:t>
            </a:r>
          </a:p>
          <a:p>
            <a:r>
              <a:rPr lang="en-US" dirty="0"/>
              <a:t>Non-English Speaking</a:t>
            </a:r>
          </a:p>
          <a:p>
            <a:r>
              <a:rPr lang="en-US" dirty="0"/>
              <a:t>Hard of Hearing</a:t>
            </a:r>
          </a:p>
        </p:txBody>
      </p:sp>
    </p:spTree>
    <p:extLst>
      <p:ext uri="{BB962C8B-B14F-4D97-AF65-F5344CB8AC3E}">
        <p14:creationId xmlns:p14="http://schemas.microsoft.com/office/powerpoint/2010/main" val="35875827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CC2745-46D6-434B-83D8-FDBF407D4773}"/>
              </a:ext>
            </a:extLst>
          </p:cNvPr>
          <p:cNvSpPr>
            <a:spLocks noGrp="1"/>
          </p:cNvSpPr>
          <p:nvPr>
            <p:ph type="title"/>
          </p:nvPr>
        </p:nvSpPr>
        <p:spPr/>
        <p:txBody>
          <a:bodyPr/>
          <a:lstStyle/>
          <a:p>
            <a:r>
              <a:rPr lang="en-US" b="1" dirty="0" smtClean="0"/>
              <a:t>Helpline Log</a:t>
            </a:r>
            <a:endParaRPr lang="en-US" b="1" dirty="0"/>
          </a:p>
        </p:txBody>
      </p:sp>
      <p:sp>
        <p:nvSpPr>
          <p:cNvPr id="3" name="TextBox 2"/>
          <p:cNvSpPr txBox="1"/>
          <p:nvPr/>
        </p:nvSpPr>
        <p:spPr>
          <a:xfrm>
            <a:off x="1992573" y="1924333"/>
            <a:ext cx="6578221" cy="1815882"/>
          </a:xfrm>
          <a:prstGeom prst="rect">
            <a:avLst/>
          </a:prstGeom>
          <a:noFill/>
        </p:spPr>
        <p:txBody>
          <a:bodyPr wrap="square" rtlCol="0">
            <a:spAutoFit/>
          </a:bodyPr>
          <a:lstStyle/>
          <a:p>
            <a:r>
              <a:rPr lang="en-US" sz="2800" dirty="0" smtClean="0"/>
              <a:t>Upon completion of call, please fill in Helpline Log form at:</a:t>
            </a:r>
          </a:p>
          <a:p>
            <a:endParaRPr lang="en-US" sz="2800" dirty="0" smtClean="0"/>
          </a:p>
          <a:p>
            <a:r>
              <a:rPr lang="en-US" sz="2800" b="1" dirty="0" smtClean="0"/>
              <a:t>tinyurl.com/</a:t>
            </a:r>
            <a:r>
              <a:rPr lang="en-US" sz="2800" b="1" dirty="0" err="1" smtClean="0"/>
              <a:t>CLAhelplinelog</a:t>
            </a:r>
            <a:endParaRPr lang="en-US" sz="2800" dirty="0"/>
          </a:p>
        </p:txBody>
      </p:sp>
    </p:spTree>
    <p:extLst>
      <p:ext uri="{BB962C8B-B14F-4D97-AF65-F5344CB8AC3E}">
        <p14:creationId xmlns:p14="http://schemas.microsoft.com/office/powerpoint/2010/main" val="20256517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71749" y="594983"/>
            <a:ext cx="3138985" cy="1325563"/>
          </a:xfrm>
        </p:spPr>
        <p:txBody>
          <a:bodyPr/>
          <a:lstStyle/>
          <a:p>
            <a:r>
              <a:rPr lang="en-US" b="1" dirty="0" smtClean="0"/>
              <a:t>The Need</a:t>
            </a:r>
            <a:endParaRPr lang="en-US" b="1" dirty="0"/>
          </a:p>
        </p:txBody>
      </p:sp>
      <p:pic>
        <p:nvPicPr>
          <p:cNvPr id="10" name="Content Placeholder 4">
            <a:extLst>
              <a:ext uri="{FF2B5EF4-FFF2-40B4-BE49-F238E27FC236}">
                <a16:creationId xmlns:a16="http://schemas.microsoft.com/office/drawing/2014/main" xmlns="" id="{0D4CE891-16B1-47E2-AF1A-456126E0566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11096" y="2356898"/>
            <a:ext cx="8369808" cy="3288792"/>
          </a:xfrm>
          <a:prstGeom prst="rect">
            <a:avLst/>
          </a:prstGeom>
        </p:spPr>
      </p:pic>
    </p:spTree>
    <p:extLst>
      <p:ext uri="{BB962C8B-B14F-4D97-AF65-F5344CB8AC3E}">
        <p14:creationId xmlns:p14="http://schemas.microsoft.com/office/powerpoint/2010/main" val="28973832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xmlns=""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72">
            <a:extLst>
              <a:ext uri="{FF2B5EF4-FFF2-40B4-BE49-F238E27FC236}">
                <a16:creationId xmlns:a16="http://schemas.microsoft.com/office/drawing/2014/main" xmlns=""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xmlns="" id="{E82E2BFE-4643-4664-9150-73E8C005BFE4}"/>
              </a:ext>
            </a:extLst>
          </p:cNvPr>
          <p:cNvSpPr>
            <a:spLocks noGrp="1"/>
          </p:cNvSpPr>
          <p:nvPr>
            <p:ph type="title"/>
          </p:nvPr>
        </p:nvSpPr>
        <p:spPr>
          <a:xfrm>
            <a:off x="6090573" y="1624653"/>
            <a:ext cx="4977976" cy="1454051"/>
          </a:xfrm>
        </p:spPr>
        <p:txBody>
          <a:bodyPr vert="horz" lIns="91440" tIns="45720" rIns="91440" bIns="45720" rtlCol="0" anchor="ctr">
            <a:normAutofit/>
          </a:bodyPr>
          <a:lstStyle/>
          <a:p>
            <a:r>
              <a:rPr lang="en-US" b="1" kern="1200" dirty="0">
                <a:solidFill>
                  <a:srgbClr val="000000"/>
                </a:solidFill>
                <a:latin typeface="+mj-lt"/>
                <a:ea typeface="+mj-ea"/>
                <a:cs typeface="+mj-cs"/>
                <a:hlinkClick r:id="rId3"/>
              </a:rPr>
              <a:t>Google Voice</a:t>
            </a:r>
            <a:endParaRPr lang="en-US" b="1" kern="1200" dirty="0">
              <a:solidFill>
                <a:srgbClr val="000000"/>
              </a:solidFill>
              <a:latin typeface="+mj-lt"/>
              <a:ea typeface="+mj-ea"/>
              <a:cs typeface="+mj-cs"/>
            </a:endParaRPr>
          </a:p>
        </p:txBody>
      </p:sp>
      <p:sp>
        <p:nvSpPr>
          <p:cNvPr id="75" name="Freeform 62">
            <a:extLst>
              <a:ext uri="{FF2B5EF4-FFF2-40B4-BE49-F238E27FC236}">
                <a16:creationId xmlns:a16="http://schemas.microsoft.com/office/drawing/2014/main" xmlns=""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Image result for google voice">
            <a:extLst>
              <a:ext uri="{FF2B5EF4-FFF2-40B4-BE49-F238E27FC236}">
                <a16:creationId xmlns:a16="http://schemas.microsoft.com/office/drawing/2014/main" xmlns="" id="{48454C40-870A-40A1-A86C-A5A2C67A155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149" y="1629089"/>
            <a:ext cx="3220824" cy="370209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3449D9A1-FB11-4103-A80B-FC51C51FB485}"/>
              </a:ext>
            </a:extLst>
          </p:cNvPr>
          <p:cNvSpPr txBox="1"/>
          <p:nvPr/>
        </p:nvSpPr>
        <p:spPr>
          <a:xfrm>
            <a:off x="6090574" y="2743200"/>
            <a:ext cx="4977578" cy="2744565"/>
          </a:xfrm>
          <a:prstGeom prst="rect">
            <a:avLst/>
          </a:prstGeom>
        </p:spPr>
        <p:txBody>
          <a:bodyPr vert="horz" lIns="91440" tIns="45720" rIns="91440" bIns="45720" rtlCol="0" anchor="ctr">
            <a:normAutofit/>
          </a:bodyPr>
          <a:lstStyle/>
          <a:p>
            <a:pPr>
              <a:lnSpc>
                <a:spcPct val="90000"/>
              </a:lnSpc>
              <a:spcAft>
                <a:spcPts val="600"/>
              </a:spcAft>
            </a:pPr>
            <a:r>
              <a:rPr lang="en-US" sz="2000" dirty="0" smtClean="0">
                <a:solidFill>
                  <a:srgbClr val="000000"/>
                </a:solidFill>
              </a:rPr>
              <a:t>Google Voice provides a free phone </a:t>
            </a:r>
            <a:r>
              <a:rPr lang="en-US" sz="2000" dirty="0">
                <a:solidFill>
                  <a:srgbClr val="000000"/>
                </a:solidFill>
              </a:rPr>
              <a:t>number for calls, text messages, and </a:t>
            </a:r>
            <a:r>
              <a:rPr lang="en-US" sz="2000" dirty="0" smtClean="0">
                <a:solidFill>
                  <a:srgbClr val="000000"/>
                </a:solidFill>
              </a:rPr>
              <a:t>voicemail. </a:t>
            </a:r>
            <a:r>
              <a:rPr lang="en-US" sz="2000" dirty="0">
                <a:solidFill>
                  <a:srgbClr val="000000"/>
                </a:solidFill>
              </a:rPr>
              <a:t>You can use this number to dial using your web browser and mobile devices</a:t>
            </a:r>
            <a:r>
              <a:rPr lang="en-US" sz="2000" dirty="0" smtClean="0">
                <a:solidFill>
                  <a:srgbClr val="000000"/>
                </a:solidFill>
              </a:rPr>
              <a:t>.</a:t>
            </a:r>
          </a:p>
          <a:p>
            <a:r>
              <a:rPr lang="en-US" sz="2000" u="sng" dirty="0" smtClean="0">
                <a:hlinkClick r:id="rId3"/>
              </a:rPr>
              <a:t>https</a:t>
            </a:r>
            <a:r>
              <a:rPr lang="en-US" sz="2000" u="sng" dirty="0">
                <a:hlinkClick r:id="rId3"/>
              </a:rPr>
              <a:t>://voice.google.com</a:t>
            </a:r>
            <a:r>
              <a:rPr lang="en-US" sz="2000" dirty="0"/>
              <a:t> </a:t>
            </a:r>
          </a:p>
          <a:p>
            <a:endParaRPr lang="en-US" sz="2000" dirty="0"/>
          </a:p>
          <a:p>
            <a:pPr indent="-228600">
              <a:lnSpc>
                <a:spcPct val="90000"/>
              </a:lnSpc>
              <a:spcAft>
                <a:spcPts val="600"/>
              </a:spcAft>
              <a:buFont typeface="Arial" panose="020B0604020202020204" pitchFamily="34" charset="0"/>
              <a:buChar char="•"/>
            </a:pPr>
            <a:endParaRPr lang="en-US" sz="2000" dirty="0">
              <a:solidFill>
                <a:srgbClr val="000000"/>
              </a:solidFill>
            </a:endParaRPr>
          </a:p>
        </p:txBody>
      </p:sp>
    </p:spTree>
    <p:extLst>
      <p:ext uri="{BB962C8B-B14F-4D97-AF65-F5344CB8AC3E}">
        <p14:creationId xmlns:p14="http://schemas.microsoft.com/office/powerpoint/2010/main" val="14346621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CC2745-46D6-434B-83D8-FDBF407D4773}"/>
              </a:ext>
            </a:extLst>
          </p:cNvPr>
          <p:cNvSpPr>
            <a:spLocks noGrp="1"/>
          </p:cNvSpPr>
          <p:nvPr>
            <p:ph type="title"/>
          </p:nvPr>
        </p:nvSpPr>
        <p:spPr/>
        <p:txBody>
          <a:bodyPr/>
          <a:lstStyle/>
          <a:p>
            <a:r>
              <a:rPr lang="en-US" b="1" dirty="0"/>
              <a:t>Other Helpful Resources</a:t>
            </a:r>
          </a:p>
        </p:txBody>
      </p:sp>
      <p:sp>
        <p:nvSpPr>
          <p:cNvPr id="4" name="TextBox 3">
            <a:extLst>
              <a:ext uri="{FF2B5EF4-FFF2-40B4-BE49-F238E27FC236}">
                <a16:creationId xmlns:a16="http://schemas.microsoft.com/office/drawing/2014/main" xmlns="" id="{06F62BBC-E6AF-4EE1-A845-A7688B83E9BB}"/>
              </a:ext>
            </a:extLst>
          </p:cNvPr>
          <p:cNvSpPr txBox="1"/>
          <p:nvPr/>
        </p:nvSpPr>
        <p:spPr>
          <a:xfrm>
            <a:off x="838200" y="1913860"/>
            <a:ext cx="2639569" cy="369332"/>
          </a:xfrm>
          <a:prstGeom prst="rect">
            <a:avLst/>
          </a:prstGeom>
          <a:noFill/>
        </p:spPr>
        <p:txBody>
          <a:bodyPr wrap="none" rtlCol="0">
            <a:spAutoFit/>
          </a:bodyPr>
          <a:lstStyle/>
          <a:p>
            <a:r>
              <a:rPr lang="en-US" dirty="0">
                <a:hlinkClick r:id="rId2"/>
              </a:rPr>
              <a:t>The Art of Active Listening</a:t>
            </a:r>
            <a:endParaRPr lang="en-US" dirty="0"/>
          </a:p>
        </p:txBody>
      </p:sp>
      <p:sp>
        <p:nvSpPr>
          <p:cNvPr id="5" name="TextBox 4">
            <a:extLst>
              <a:ext uri="{FF2B5EF4-FFF2-40B4-BE49-F238E27FC236}">
                <a16:creationId xmlns:a16="http://schemas.microsoft.com/office/drawing/2014/main" xmlns="" id="{D16CDBE8-1ADB-4BB5-8400-618B44E79A4C}"/>
              </a:ext>
            </a:extLst>
          </p:cNvPr>
          <p:cNvSpPr txBox="1"/>
          <p:nvPr/>
        </p:nvSpPr>
        <p:spPr>
          <a:xfrm>
            <a:off x="838200" y="2382393"/>
            <a:ext cx="3400803" cy="369332"/>
          </a:xfrm>
          <a:prstGeom prst="rect">
            <a:avLst/>
          </a:prstGeom>
          <a:noFill/>
        </p:spPr>
        <p:txBody>
          <a:bodyPr wrap="none" rtlCol="0">
            <a:spAutoFit/>
          </a:bodyPr>
          <a:lstStyle/>
          <a:p>
            <a:r>
              <a:rPr lang="en-US" dirty="0">
                <a:hlinkClick r:id="rId3"/>
              </a:rPr>
              <a:t>Tips For Answering a Crisis Hotline</a:t>
            </a:r>
            <a:endParaRPr lang="en-US" dirty="0"/>
          </a:p>
        </p:txBody>
      </p:sp>
    </p:spTree>
    <p:extLst>
      <p:ext uri="{BB962C8B-B14F-4D97-AF65-F5344CB8AC3E}">
        <p14:creationId xmlns:p14="http://schemas.microsoft.com/office/powerpoint/2010/main" val="23226262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CC2745-46D6-434B-83D8-FDBF407D4773}"/>
              </a:ext>
            </a:extLst>
          </p:cNvPr>
          <p:cNvSpPr>
            <a:spLocks noGrp="1"/>
          </p:cNvSpPr>
          <p:nvPr>
            <p:ph type="title"/>
          </p:nvPr>
        </p:nvSpPr>
        <p:spPr>
          <a:xfrm>
            <a:off x="1924334" y="365125"/>
            <a:ext cx="9429466" cy="1325563"/>
          </a:xfrm>
        </p:spPr>
        <p:txBody>
          <a:bodyPr/>
          <a:lstStyle/>
          <a:p>
            <a:r>
              <a:rPr lang="en-US" b="1" dirty="0" smtClean="0"/>
              <a:t>Thank you!</a:t>
            </a:r>
            <a:endParaRPr lang="en-US" b="1" dirty="0"/>
          </a:p>
        </p:txBody>
      </p:sp>
      <p:sp>
        <p:nvSpPr>
          <p:cNvPr id="3" name="TextBox 2"/>
          <p:cNvSpPr txBox="1"/>
          <p:nvPr/>
        </p:nvSpPr>
        <p:spPr>
          <a:xfrm>
            <a:off x="1924334" y="1378424"/>
            <a:ext cx="7751929" cy="4801314"/>
          </a:xfrm>
          <a:prstGeom prst="rect">
            <a:avLst/>
          </a:prstGeom>
          <a:noFill/>
        </p:spPr>
        <p:txBody>
          <a:bodyPr wrap="square" rtlCol="0">
            <a:spAutoFit/>
          </a:bodyPr>
          <a:lstStyle/>
          <a:p>
            <a:r>
              <a:rPr lang="en-US" sz="2400" b="1" dirty="0" smtClean="0"/>
              <a:t>Questions? Contact:</a:t>
            </a:r>
          </a:p>
          <a:p>
            <a:endParaRPr lang="en-US" sz="2400" dirty="0"/>
          </a:p>
          <a:p>
            <a:r>
              <a:rPr lang="en-US" sz="2400" dirty="0" smtClean="0"/>
              <a:t>Ken Liu – Director, CLS Christian </a:t>
            </a:r>
            <a:r>
              <a:rPr lang="en-US" sz="2400" dirty="0"/>
              <a:t>Legal Aid </a:t>
            </a:r>
            <a:endParaRPr lang="en-US" sz="2400" dirty="0" smtClean="0"/>
          </a:p>
          <a:p>
            <a:r>
              <a:rPr lang="en-US" sz="2400" dirty="0" smtClean="0">
                <a:hlinkClick r:id="rId2"/>
              </a:rPr>
              <a:t>kliu@clsnet.org</a:t>
            </a:r>
            <a:r>
              <a:rPr lang="en-US" sz="2400" dirty="0" smtClean="0"/>
              <a:t>  703-894-1086</a:t>
            </a:r>
          </a:p>
          <a:p>
            <a:endParaRPr lang="en-US" sz="2400" dirty="0"/>
          </a:p>
          <a:p>
            <a:r>
              <a:rPr lang="en-US" sz="2400" dirty="0" smtClean="0"/>
              <a:t>Elizabeth Drake - Program Manager, CLS Christian </a:t>
            </a:r>
            <a:r>
              <a:rPr lang="en-US" sz="2400" dirty="0"/>
              <a:t>Legal Aid </a:t>
            </a:r>
            <a:endParaRPr lang="en-US" sz="2400" dirty="0" smtClean="0"/>
          </a:p>
          <a:p>
            <a:r>
              <a:rPr lang="en-US" sz="2400" dirty="0" smtClean="0">
                <a:hlinkClick r:id="rId3"/>
              </a:rPr>
              <a:t>edrake@clsnet.org</a:t>
            </a:r>
            <a:r>
              <a:rPr lang="en-US" sz="2400" dirty="0" smtClean="0"/>
              <a:t>  703-835-9599</a:t>
            </a:r>
          </a:p>
          <a:p>
            <a:endParaRPr lang="en-US" sz="2400" dirty="0"/>
          </a:p>
          <a:p>
            <a:r>
              <a:rPr lang="en-US" sz="2400" dirty="0" smtClean="0"/>
              <a:t>Valerie Clark Bolton – Chief Helpline Volunteer</a:t>
            </a:r>
          </a:p>
          <a:p>
            <a:r>
              <a:rPr lang="en-US" sz="2400" dirty="0" smtClean="0"/>
              <a:t>Paralegal, Christian Legal Clinics of Philadelphia</a:t>
            </a:r>
          </a:p>
          <a:p>
            <a:r>
              <a:rPr lang="en-US" sz="2400" dirty="0" smtClean="0">
                <a:hlinkClick r:id="rId4"/>
              </a:rPr>
              <a:t>vclarkbolton@clcphila.org</a:t>
            </a:r>
            <a:r>
              <a:rPr lang="en-US" sz="2400" dirty="0" smtClean="0"/>
              <a:t>  </a:t>
            </a:r>
            <a:r>
              <a:rPr lang="en-US" sz="2400" dirty="0"/>
              <a:t>(215) 422-4082 x102</a:t>
            </a:r>
          </a:p>
          <a:p>
            <a:endParaRPr lang="en-US" sz="2400" dirty="0" smtClean="0"/>
          </a:p>
          <a:p>
            <a:endParaRPr lang="en-US" dirty="0"/>
          </a:p>
        </p:txBody>
      </p:sp>
    </p:spTree>
    <p:extLst>
      <p:ext uri="{BB962C8B-B14F-4D97-AF65-F5344CB8AC3E}">
        <p14:creationId xmlns:p14="http://schemas.microsoft.com/office/powerpoint/2010/main" val="1752881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61314" y="581335"/>
            <a:ext cx="6619164" cy="1325563"/>
          </a:xfrm>
        </p:spPr>
        <p:txBody>
          <a:bodyPr>
            <a:normAutofit/>
          </a:bodyPr>
          <a:lstStyle/>
          <a:p>
            <a:r>
              <a:rPr lang="en-US" b="1" dirty="0"/>
              <a:t>Why </a:t>
            </a:r>
            <a:r>
              <a:rPr lang="en-US" b="1" dirty="0" smtClean="0"/>
              <a:t>Christian  </a:t>
            </a:r>
            <a:r>
              <a:rPr lang="en-US" b="1" dirty="0"/>
              <a:t>Legal Aid?</a:t>
            </a:r>
          </a:p>
        </p:txBody>
      </p:sp>
      <p:sp>
        <p:nvSpPr>
          <p:cNvPr id="3" name="Content Placeholder 2"/>
          <p:cNvSpPr>
            <a:spLocks noGrp="1"/>
          </p:cNvSpPr>
          <p:nvPr>
            <p:ph idx="1"/>
          </p:nvPr>
        </p:nvSpPr>
        <p:spPr>
          <a:xfrm>
            <a:off x="4899546" y="1825625"/>
            <a:ext cx="6454253" cy="4351338"/>
          </a:xfrm>
        </p:spPr>
        <p:txBody>
          <a:bodyPr/>
          <a:lstStyle/>
          <a:p>
            <a:pPr marL="0" lvl="1" indent="0">
              <a:spcBef>
                <a:spcPts val="1000"/>
              </a:spcBef>
              <a:buNone/>
            </a:pPr>
            <a:r>
              <a:rPr lang="en-US" dirty="0" smtClean="0">
                <a:latin typeface="Palatino Linotype" panose="02040502050505030304" pitchFamily="18" charset="0"/>
              </a:rPr>
              <a:t>“</a:t>
            </a:r>
            <a:r>
              <a:rPr lang="en-US" dirty="0">
                <a:latin typeface="Palatino Linotype" panose="02040502050505030304" pitchFamily="18" charset="0"/>
              </a:rPr>
              <a:t>The righteous care about justice for the poor, but the wicked have no such concern.” </a:t>
            </a:r>
            <a:endParaRPr lang="en-US" dirty="0" smtClean="0">
              <a:latin typeface="Palatino Linotype" panose="02040502050505030304" pitchFamily="18" charset="0"/>
            </a:endParaRPr>
          </a:p>
          <a:p>
            <a:pPr marL="0" lvl="1" indent="0">
              <a:spcBef>
                <a:spcPts val="1000"/>
              </a:spcBef>
              <a:buNone/>
            </a:pPr>
            <a:r>
              <a:rPr lang="en-US" dirty="0">
                <a:latin typeface="Palatino Linotype" panose="02040502050505030304" pitchFamily="18" charset="0"/>
              </a:rPr>
              <a:t> </a:t>
            </a:r>
            <a:r>
              <a:rPr lang="en-US" dirty="0" smtClean="0">
                <a:latin typeface="Palatino Linotype" panose="02040502050505030304" pitchFamily="18" charset="0"/>
              </a:rPr>
              <a:t>  - Proverbs 29:7</a:t>
            </a:r>
          </a:p>
          <a:p>
            <a:pPr marL="0" lvl="1" indent="0">
              <a:spcBef>
                <a:spcPts val="1000"/>
              </a:spcBef>
              <a:buNone/>
            </a:pPr>
            <a:endParaRPr lang="en-US" dirty="0" smtClean="0">
              <a:latin typeface="Palatino Linotype" panose="02040502050505030304" pitchFamily="18" charset="0"/>
            </a:endParaRPr>
          </a:p>
          <a:p>
            <a:pPr marL="0" lvl="1" indent="0">
              <a:spcBef>
                <a:spcPts val="1000"/>
              </a:spcBef>
              <a:buNone/>
            </a:pPr>
            <a:r>
              <a:rPr lang="en-US" dirty="0" smtClean="0">
                <a:latin typeface="Palatino Linotype" panose="02040502050505030304" pitchFamily="18" charset="0"/>
              </a:rPr>
              <a:t>“</a:t>
            </a:r>
            <a:r>
              <a:rPr lang="en-US" dirty="0">
                <a:latin typeface="Palatino Linotype" panose="02040502050505030304" pitchFamily="18" charset="0"/>
              </a:rPr>
              <a:t>Defend the weak and the fatherless; uphold the cause of the poor and the oppressed.  Rescue the weak and the needy; deliver them from the hand of the wicked</a:t>
            </a:r>
            <a:r>
              <a:rPr lang="en-US" dirty="0" smtClean="0">
                <a:latin typeface="Palatino Linotype" panose="02040502050505030304" pitchFamily="18" charset="0"/>
              </a:rPr>
              <a:t>.”</a:t>
            </a:r>
          </a:p>
          <a:p>
            <a:pPr marL="0" lvl="1" indent="0">
              <a:spcBef>
                <a:spcPts val="1000"/>
              </a:spcBef>
              <a:buNone/>
            </a:pPr>
            <a:r>
              <a:rPr lang="en-US" dirty="0">
                <a:latin typeface="Palatino Linotype" panose="02040502050505030304" pitchFamily="18" charset="0"/>
              </a:rPr>
              <a:t>-</a:t>
            </a:r>
            <a:r>
              <a:rPr lang="en-US" dirty="0" smtClean="0">
                <a:latin typeface="Palatino Linotype" panose="02040502050505030304" pitchFamily="18" charset="0"/>
              </a:rPr>
              <a:t>  </a:t>
            </a:r>
            <a:r>
              <a:rPr lang="en-US" dirty="0">
                <a:latin typeface="Palatino Linotype" panose="02040502050505030304" pitchFamily="18" charset="0"/>
              </a:rPr>
              <a:t>Psalms 82: </a:t>
            </a:r>
            <a:r>
              <a:rPr lang="en-US" dirty="0" smtClean="0">
                <a:latin typeface="Palatino Linotype" panose="02040502050505030304" pitchFamily="18" charset="0"/>
              </a:rPr>
              <a:t>3-4</a:t>
            </a:r>
            <a:endParaRPr lang="en-US" dirty="0">
              <a:latin typeface="Palatino Linotype" panose="02040502050505030304" pitchFamily="18" charset="0"/>
            </a:endParaRPr>
          </a:p>
          <a:p>
            <a:pPr marL="228600" lvl="1">
              <a:spcBef>
                <a:spcPts val="1000"/>
              </a:spcBef>
            </a:pPr>
            <a:endParaRPr lang="en-US" dirty="0" smtClean="0">
              <a:latin typeface="Palatino Linotype" panose="02040502050505030304" pitchFamily="18" charset="0"/>
            </a:endParaRPr>
          </a:p>
          <a:p>
            <a:endParaRPr lang="en-US" dirty="0"/>
          </a:p>
        </p:txBody>
      </p:sp>
      <p:pic>
        <p:nvPicPr>
          <p:cNvPr id="6" name="Picture 5">
            <a:extLst>
              <a:ext uri="{FF2B5EF4-FFF2-40B4-BE49-F238E27FC236}">
                <a16:creationId xmlns:a16="http://schemas.microsoft.com/office/drawing/2014/main" xmlns="" id="{190AB45B-9182-4E63-BB53-467C54FCD8A7}"/>
              </a:ext>
            </a:extLst>
          </p:cNvPr>
          <p:cNvPicPr>
            <a:picLocks noChangeAspect="1"/>
          </p:cNvPicPr>
          <p:nvPr/>
        </p:nvPicPr>
        <p:blipFill>
          <a:blip r:embed="rId2"/>
          <a:stretch>
            <a:fillRect/>
          </a:stretch>
        </p:blipFill>
        <p:spPr>
          <a:xfrm>
            <a:off x="1064525" y="1900313"/>
            <a:ext cx="3312651" cy="2480618"/>
          </a:xfrm>
          <a:prstGeom prst="rect">
            <a:avLst/>
          </a:prstGeom>
        </p:spPr>
      </p:pic>
    </p:spTree>
    <p:extLst>
      <p:ext uri="{BB962C8B-B14F-4D97-AF65-F5344CB8AC3E}">
        <p14:creationId xmlns:p14="http://schemas.microsoft.com/office/powerpoint/2010/main" val="37282071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63585" y="431210"/>
            <a:ext cx="7064829" cy="1325563"/>
          </a:xfrm>
        </p:spPr>
        <p:txBody>
          <a:bodyPr/>
          <a:lstStyle/>
          <a:p>
            <a:r>
              <a:rPr lang="en-US" b="1" dirty="0" smtClean="0"/>
              <a:t>Christian Legal Aid network</a:t>
            </a:r>
            <a:endParaRPr lang="en-US" b="1" dirty="0"/>
          </a:p>
        </p:txBody>
      </p:sp>
      <p:pic>
        <p:nvPicPr>
          <p:cNvPr id="8" name="Content Placeholder 7">
            <a:extLst>
              <a:ext uri="{FF2B5EF4-FFF2-40B4-BE49-F238E27FC236}">
                <a16:creationId xmlns:a16="http://schemas.microsoft.com/office/drawing/2014/main" xmlns="" id="{7AA1C791-9825-46B3-991B-82C22DA03BC8}"/>
              </a:ext>
            </a:extLst>
          </p:cNvPr>
          <p:cNvPicPr>
            <a:picLocks noGrp="1" noChangeAspect="1"/>
          </p:cNvPicPr>
          <p:nvPr>
            <p:ph idx="1"/>
          </p:nvPr>
        </p:nvPicPr>
        <p:blipFill>
          <a:blip r:embed="rId2"/>
          <a:stretch>
            <a:fillRect/>
          </a:stretch>
        </p:blipFill>
        <p:spPr>
          <a:xfrm>
            <a:off x="2355289" y="2374190"/>
            <a:ext cx="7008817" cy="3589882"/>
          </a:xfrm>
          <a:prstGeom prst="rect">
            <a:avLst/>
          </a:prstGeom>
        </p:spPr>
      </p:pic>
    </p:spTree>
    <p:extLst>
      <p:ext uri="{BB962C8B-B14F-4D97-AF65-F5344CB8AC3E}">
        <p14:creationId xmlns:p14="http://schemas.microsoft.com/office/powerpoint/2010/main" val="2896711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63585" y="431210"/>
            <a:ext cx="7064829" cy="1325563"/>
          </a:xfrm>
        </p:spPr>
        <p:txBody>
          <a:bodyPr/>
          <a:lstStyle/>
          <a:p>
            <a:r>
              <a:rPr lang="en-US" b="1" dirty="0"/>
              <a:t>What is the CLA Helpline?</a:t>
            </a:r>
          </a:p>
        </p:txBody>
      </p:sp>
      <p:sp>
        <p:nvSpPr>
          <p:cNvPr id="3" name="Content Placeholder 2"/>
          <p:cNvSpPr>
            <a:spLocks noGrp="1"/>
          </p:cNvSpPr>
          <p:nvPr>
            <p:ph idx="1"/>
          </p:nvPr>
        </p:nvSpPr>
        <p:spPr>
          <a:xfrm>
            <a:off x="4121624" y="2033515"/>
            <a:ext cx="7232176" cy="3862317"/>
          </a:xfrm>
        </p:spPr>
        <p:txBody>
          <a:bodyPr>
            <a:normAutofit/>
          </a:bodyPr>
          <a:lstStyle/>
          <a:p>
            <a:r>
              <a:rPr lang="en-US" dirty="0"/>
              <a:t>A way for us to provide assistance to low-income callers seeking legal </a:t>
            </a:r>
            <a:r>
              <a:rPr lang="en-US" dirty="0" smtClean="0"/>
              <a:t>help</a:t>
            </a:r>
          </a:p>
          <a:p>
            <a:r>
              <a:rPr lang="en-US" dirty="0"/>
              <a:t>A </a:t>
            </a:r>
            <a:r>
              <a:rPr lang="en-US" dirty="0" smtClean="0"/>
              <a:t>human </a:t>
            </a:r>
            <a:r>
              <a:rPr lang="en-US" dirty="0"/>
              <a:t>connection with people who are oftentimes in deep emotional </a:t>
            </a:r>
            <a:r>
              <a:rPr lang="en-US" dirty="0" smtClean="0"/>
              <a:t>pain</a:t>
            </a:r>
          </a:p>
          <a:p>
            <a:r>
              <a:rPr lang="en-US" dirty="0"/>
              <a:t>An opportunity to spread God’s love and </a:t>
            </a:r>
            <a:r>
              <a:rPr lang="en-US" dirty="0" smtClean="0"/>
              <a:t>assurance </a:t>
            </a:r>
            <a:r>
              <a:rPr lang="en-US" dirty="0"/>
              <a:t>with our brothers and sisters in </a:t>
            </a:r>
            <a:r>
              <a:rPr lang="en-US" dirty="0" smtClean="0"/>
              <a:t>need</a:t>
            </a:r>
            <a:endParaRPr lang="en-US" dirty="0"/>
          </a:p>
          <a:p>
            <a:endParaRPr lang="en-US" dirty="0"/>
          </a:p>
          <a:p>
            <a:endParaRPr lang="en-US" dirty="0"/>
          </a:p>
        </p:txBody>
      </p:sp>
      <p:sp>
        <p:nvSpPr>
          <p:cNvPr id="4" name="Content Placeholder 2"/>
          <p:cNvSpPr txBox="1">
            <a:spLocks/>
          </p:cNvSpPr>
          <p:nvPr/>
        </p:nvSpPr>
        <p:spPr>
          <a:xfrm>
            <a:off x="838200" y="4373594"/>
            <a:ext cx="10515600" cy="9563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 name="Content Placeholder 2"/>
          <p:cNvSpPr txBox="1">
            <a:spLocks/>
          </p:cNvSpPr>
          <p:nvPr/>
        </p:nvSpPr>
        <p:spPr>
          <a:xfrm>
            <a:off x="838200" y="3429258"/>
            <a:ext cx="10515600" cy="8093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7" name="Picture 2">
            <a:extLst>
              <a:ext uri="{FF2B5EF4-FFF2-40B4-BE49-F238E27FC236}">
                <a16:creationId xmlns:a16="http://schemas.microsoft.com/office/drawing/2014/main" xmlns="" id="{13BA2343-7934-4B65-A6E9-0C8B17F2E0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621" y="2150550"/>
            <a:ext cx="3246703" cy="2088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3243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57326" y="199627"/>
            <a:ext cx="8887047" cy="1325563"/>
          </a:xfrm>
        </p:spPr>
        <p:txBody>
          <a:bodyPr/>
          <a:lstStyle/>
          <a:p>
            <a:r>
              <a:rPr lang="en-US" dirty="0"/>
              <a:t>What does the CLA Helpline do?</a:t>
            </a:r>
          </a:p>
        </p:txBody>
      </p:sp>
      <p:sp>
        <p:nvSpPr>
          <p:cNvPr id="3" name="Content Placeholder 2"/>
          <p:cNvSpPr>
            <a:spLocks noGrp="1"/>
          </p:cNvSpPr>
          <p:nvPr>
            <p:ph idx="1"/>
          </p:nvPr>
        </p:nvSpPr>
        <p:spPr>
          <a:xfrm>
            <a:off x="1220972" y="2010395"/>
            <a:ext cx="10515600" cy="936172"/>
          </a:xfrm>
        </p:spPr>
        <p:txBody>
          <a:bodyPr>
            <a:normAutofit/>
          </a:bodyPr>
          <a:lstStyle/>
          <a:p>
            <a:r>
              <a:rPr lang="en-US" dirty="0"/>
              <a:t>Gives referrals to </a:t>
            </a:r>
            <a:r>
              <a:rPr lang="en-US" dirty="0" smtClean="0"/>
              <a:t>first legal </a:t>
            </a:r>
            <a:r>
              <a:rPr lang="en-US" dirty="0"/>
              <a:t>aid clinics based on geographic location.</a:t>
            </a:r>
          </a:p>
        </p:txBody>
      </p:sp>
      <p:sp>
        <p:nvSpPr>
          <p:cNvPr id="4" name="TextBox 3"/>
          <p:cNvSpPr txBox="1"/>
          <p:nvPr/>
        </p:nvSpPr>
        <p:spPr>
          <a:xfrm>
            <a:off x="2298133" y="4570120"/>
            <a:ext cx="7075714" cy="477054"/>
          </a:xfrm>
          <a:prstGeom prst="rect">
            <a:avLst/>
          </a:prstGeom>
          <a:noFill/>
        </p:spPr>
        <p:txBody>
          <a:bodyPr wrap="square" rtlCol="0">
            <a:spAutoFit/>
          </a:bodyPr>
          <a:lstStyle/>
          <a:p>
            <a:pPr algn="ctr"/>
            <a:r>
              <a:rPr lang="en-US" sz="2500" b="1" i="1" dirty="0">
                <a:solidFill>
                  <a:srgbClr val="FF0000"/>
                </a:solidFill>
              </a:rPr>
              <a:t>Helpline callers should NOT provide legal advice.</a:t>
            </a:r>
          </a:p>
        </p:txBody>
      </p:sp>
      <p:sp>
        <p:nvSpPr>
          <p:cNvPr id="6" name="Content Placeholder 2"/>
          <p:cNvSpPr txBox="1">
            <a:spLocks/>
          </p:cNvSpPr>
          <p:nvPr/>
        </p:nvSpPr>
        <p:spPr>
          <a:xfrm>
            <a:off x="1243016" y="2819022"/>
            <a:ext cx="10515600" cy="47126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Gives information about other related resources</a:t>
            </a:r>
          </a:p>
        </p:txBody>
      </p:sp>
      <p:sp>
        <p:nvSpPr>
          <p:cNvPr id="7" name="Content Placeholder 2"/>
          <p:cNvSpPr txBox="1">
            <a:spLocks/>
          </p:cNvSpPr>
          <p:nvPr/>
        </p:nvSpPr>
        <p:spPr>
          <a:xfrm>
            <a:off x="1210469" y="3747078"/>
            <a:ext cx="10515600" cy="47511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Shares the Love of Christ.</a:t>
            </a:r>
          </a:p>
        </p:txBody>
      </p:sp>
    </p:spTree>
    <p:extLst>
      <p:ext uri="{BB962C8B-B14F-4D97-AF65-F5344CB8AC3E}">
        <p14:creationId xmlns:p14="http://schemas.microsoft.com/office/powerpoint/2010/main" val="328836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87354" y="427083"/>
            <a:ext cx="9990161" cy="1325563"/>
          </a:xfrm>
        </p:spPr>
        <p:txBody>
          <a:bodyPr/>
          <a:lstStyle/>
          <a:p>
            <a:r>
              <a:rPr lang="en-US" dirty="0"/>
              <a:t>What resources can I offer </a:t>
            </a:r>
            <a:r>
              <a:rPr lang="en-US" dirty="0" smtClean="0"/>
              <a:t>Helpline callers?</a:t>
            </a:r>
            <a:endParaRPr lang="en-US" dirty="0"/>
          </a:p>
        </p:txBody>
      </p:sp>
      <p:sp>
        <p:nvSpPr>
          <p:cNvPr id="3" name="TextBox 2"/>
          <p:cNvSpPr txBox="1"/>
          <p:nvPr/>
        </p:nvSpPr>
        <p:spPr>
          <a:xfrm>
            <a:off x="1828800" y="2006221"/>
            <a:ext cx="8843749" cy="3416320"/>
          </a:xfrm>
          <a:prstGeom prst="rect">
            <a:avLst/>
          </a:prstGeom>
          <a:noFill/>
        </p:spPr>
        <p:txBody>
          <a:bodyPr wrap="square" rtlCol="0">
            <a:spAutoFit/>
          </a:bodyPr>
          <a:lstStyle/>
          <a:p>
            <a:pPr marL="342900" lvl="0" indent="-342900">
              <a:buFont typeface="+mj-lt"/>
              <a:buAutoNum type="arabicPeriod"/>
            </a:pPr>
            <a:r>
              <a:rPr lang="en-US" sz="2400" dirty="0"/>
              <a:t>CLA </a:t>
            </a:r>
            <a:r>
              <a:rPr lang="en-US" sz="2400" dirty="0" smtClean="0"/>
              <a:t>clinics</a:t>
            </a:r>
            <a:endParaRPr lang="en-US" sz="2400" dirty="0"/>
          </a:p>
          <a:p>
            <a:pPr marL="342900" lvl="0" indent="-342900">
              <a:buFont typeface="+mj-lt"/>
              <a:buAutoNum type="arabicPeriod"/>
            </a:pPr>
            <a:r>
              <a:rPr lang="en-US" sz="2400" dirty="0" smtClean="0"/>
              <a:t>Secular </a:t>
            </a:r>
            <a:r>
              <a:rPr lang="en-US" sz="2400" dirty="0"/>
              <a:t>legal aid clinics</a:t>
            </a:r>
          </a:p>
          <a:p>
            <a:pPr marL="342900" lvl="0" indent="-342900">
              <a:buFont typeface="+mj-lt"/>
              <a:buAutoNum type="arabicPeriod"/>
            </a:pPr>
            <a:r>
              <a:rPr lang="en-US" sz="2400" dirty="0" smtClean="0"/>
              <a:t>Legal </a:t>
            </a:r>
            <a:r>
              <a:rPr lang="en-US" sz="2400" dirty="0"/>
              <a:t>resources (self-help) websites </a:t>
            </a:r>
          </a:p>
          <a:p>
            <a:pPr marL="342900" lvl="0" indent="-342900">
              <a:buFont typeface="+mj-lt"/>
              <a:buAutoNum type="arabicPeriod"/>
            </a:pPr>
            <a:r>
              <a:rPr lang="en-US" sz="2400" dirty="0" smtClean="0"/>
              <a:t>Legal </a:t>
            </a:r>
            <a:r>
              <a:rPr lang="en-US" sz="2400" dirty="0"/>
              <a:t>aid resources by subject areas</a:t>
            </a:r>
          </a:p>
          <a:p>
            <a:pPr marL="342900" lvl="0" indent="-342900">
              <a:buFont typeface="+mj-lt"/>
              <a:buAutoNum type="arabicPeriod"/>
            </a:pPr>
            <a:r>
              <a:rPr lang="en-US" sz="2400" dirty="0" smtClean="0"/>
              <a:t>Other </a:t>
            </a:r>
            <a:r>
              <a:rPr lang="en-US" sz="2400" dirty="0"/>
              <a:t>legal hotlines </a:t>
            </a:r>
          </a:p>
          <a:p>
            <a:pPr marL="342900" lvl="0" indent="-342900">
              <a:buFont typeface="+mj-lt"/>
              <a:buAutoNum type="arabicPeriod"/>
            </a:pPr>
            <a:r>
              <a:rPr lang="en-US" sz="2400" dirty="0"/>
              <a:t>State bar referral programs</a:t>
            </a:r>
          </a:p>
          <a:p>
            <a:pPr marL="342900" lvl="0" indent="-342900">
              <a:buFont typeface="+mj-lt"/>
              <a:buAutoNum type="arabicPeriod"/>
            </a:pPr>
            <a:r>
              <a:rPr lang="en-US" sz="2400" dirty="0"/>
              <a:t>Christian ministries</a:t>
            </a:r>
          </a:p>
          <a:p>
            <a:pPr marL="342900" lvl="0" indent="-342900">
              <a:buFont typeface="+mj-lt"/>
              <a:buAutoNum type="arabicPeriod"/>
            </a:pPr>
            <a:r>
              <a:rPr lang="en-US" sz="2400" dirty="0"/>
              <a:t>Secular nonprofit organizations</a:t>
            </a:r>
          </a:p>
          <a:p>
            <a:pPr marL="342900" lvl="0" indent="-342900">
              <a:buFont typeface="+mj-lt"/>
              <a:buAutoNum type="arabicPeriod"/>
            </a:pPr>
            <a:r>
              <a:rPr lang="en-US" sz="2400" dirty="0"/>
              <a:t>Government agencies</a:t>
            </a:r>
          </a:p>
        </p:txBody>
      </p:sp>
    </p:spTree>
    <p:extLst>
      <p:ext uri="{BB962C8B-B14F-4D97-AF65-F5344CB8AC3E}">
        <p14:creationId xmlns:p14="http://schemas.microsoft.com/office/powerpoint/2010/main" val="312696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A22BED-E996-4B92-8EA7-C3218A9846E0}"/>
              </a:ext>
            </a:extLst>
          </p:cNvPr>
          <p:cNvSpPr>
            <a:spLocks noGrp="1"/>
          </p:cNvSpPr>
          <p:nvPr>
            <p:ph type="title"/>
          </p:nvPr>
        </p:nvSpPr>
        <p:spPr>
          <a:xfrm>
            <a:off x="838200" y="365125"/>
            <a:ext cx="3553178" cy="1325563"/>
          </a:xfrm>
        </p:spPr>
        <p:txBody>
          <a:bodyPr/>
          <a:lstStyle/>
          <a:p>
            <a:r>
              <a:rPr lang="en-US" dirty="0"/>
              <a:t>What do I say?</a:t>
            </a:r>
          </a:p>
        </p:txBody>
      </p:sp>
      <p:sp>
        <p:nvSpPr>
          <p:cNvPr id="4" name="Speech Bubble: Oval 3">
            <a:extLst>
              <a:ext uri="{FF2B5EF4-FFF2-40B4-BE49-F238E27FC236}">
                <a16:creationId xmlns:a16="http://schemas.microsoft.com/office/drawing/2014/main" xmlns="" id="{AAA6B72A-F296-42BF-9561-660C18A9E0C4}"/>
              </a:ext>
            </a:extLst>
          </p:cNvPr>
          <p:cNvSpPr/>
          <p:nvPr/>
        </p:nvSpPr>
        <p:spPr>
          <a:xfrm>
            <a:off x="1010355" y="1262511"/>
            <a:ext cx="4910667" cy="338666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Hi! I am a volunteer with the Christian Legal Society. I’m not a lawyer </a:t>
            </a:r>
            <a:r>
              <a:rPr lang="en-US" i="1" dirty="0"/>
              <a:t>(or I’m not licensed in your state) </a:t>
            </a:r>
            <a:r>
              <a:rPr lang="en-US" dirty="0"/>
              <a:t>and we do not provide legal advice or services. We have this helpline to provide referrals to legal aid clinics and, if possible, provide other resources that may be of help to you.”</a:t>
            </a:r>
          </a:p>
        </p:txBody>
      </p:sp>
      <p:sp>
        <p:nvSpPr>
          <p:cNvPr id="6" name="Speech Bubble: Rectangle 5">
            <a:extLst>
              <a:ext uri="{FF2B5EF4-FFF2-40B4-BE49-F238E27FC236}">
                <a16:creationId xmlns:a16="http://schemas.microsoft.com/office/drawing/2014/main" xmlns="" id="{974A2ACA-916E-49D2-BC12-92765315936A}"/>
              </a:ext>
            </a:extLst>
          </p:cNvPr>
          <p:cNvSpPr/>
          <p:nvPr/>
        </p:nvSpPr>
        <p:spPr>
          <a:xfrm>
            <a:off x="7758668" y="877366"/>
            <a:ext cx="2336800" cy="77029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 </a:t>
            </a:r>
            <a:r>
              <a:rPr lang="en-US" dirty="0" smtClean="0"/>
              <a:t>polite, respectful, and professional.</a:t>
            </a:r>
            <a:endParaRPr lang="en-US" dirty="0"/>
          </a:p>
        </p:txBody>
      </p:sp>
      <p:sp>
        <p:nvSpPr>
          <p:cNvPr id="7" name="Speech Bubble: Rectangle 6">
            <a:extLst>
              <a:ext uri="{FF2B5EF4-FFF2-40B4-BE49-F238E27FC236}">
                <a16:creationId xmlns:a16="http://schemas.microsoft.com/office/drawing/2014/main" xmlns="" id="{BF0401B4-C4A4-485B-907D-959016AE64F9}"/>
              </a:ext>
            </a:extLst>
          </p:cNvPr>
          <p:cNvSpPr/>
          <p:nvPr/>
        </p:nvSpPr>
        <p:spPr>
          <a:xfrm>
            <a:off x="7758668" y="2027510"/>
            <a:ext cx="2844801" cy="928334"/>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Show that you care. Be sympathetic, but also be natural</a:t>
            </a:r>
            <a:r>
              <a:rPr lang="en-US"/>
              <a:t>, </a:t>
            </a:r>
            <a:r>
              <a:rPr lang="en-US" smtClean="0"/>
              <a:t>conversational.</a:t>
            </a:r>
            <a:endParaRPr lang="en-US" dirty="0"/>
          </a:p>
        </p:txBody>
      </p:sp>
      <p:sp>
        <p:nvSpPr>
          <p:cNvPr id="8" name="Speech Bubble: Rectangle 7">
            <a:extLst>
              <a:ext uri="{FF2B5EF4-FFF2-40B4-BE49-F238E27FC236}">
                <a16:creationId xmlns:a16="http://schemas.microsoft.com/office/drawing/2014/main" xmlns="" id="{BF829EB3-B11D-4DAC-AD6C-268C10C146BB}"/>
              </a:ext>
            </a:extLst>
          </p:cNvPr>
          <p:cNvSpPr/>
          <p:nvPr/>
        </p:nvSpPr>
        <p:spPr>
          <a:xfrm>
            <a:off x="7758668" y="3258337"/>
            <a:ext cx="3318934" cy="928334"/>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Match your tone to the client. Your voice has to take the place of a face-to-face meeting.</a:t>
            </a:r>
          </a:p>
        </p:txBody>
      </p:sp>
      <p:sp>
        <p:nvSpPr>
          <p:cNvPr id="9" name="Speech Bubble: Rectangle 8">
            <a:extLst>
              <a:ext uri="{FF2B5EF4-FFF2-40B4-BE49-F238E27FC236}">
                <a16:creationId xmlns:a16="http://schemas.microsoft.com/office/drawing/2014/main" xmlns="" id="{11C564B9-4176-4B2C-A26A-E7ECA6675847}"/>
              </a:ext>
            </a:extLst>
          </p:cNvPr>
          <p:cNvSpPr/>
          <p:nvPr/>
        </p:nvSpPr>
        <p:spPr>
          <a:xfrm>
            <a:off x="7771472" y="4679837"/>
            <a:ext cx="3770490" cy="928334"/>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Allow the caller to tell their story a little, and if appropriate, to vent their anger. </a:t>
            </a:r>
          </a:p>
        </p:txBody>
      </p:sp>
      <p:sp>
        <p:nvSpPr>
          <p:cNvPr id="10" name="TextBox 9">
            <a:extLst>
              <a:ext uri="{FF2B5EF4-FFF2-40B4-BE49-F238E27FC236}">
                <a16:creationId xmlns:a16="http://schemas.microsoft.com/office/drawing/2014/main" xmlns="" id="{67E19438-BEFE-4699-AE20-B8D7243E7FF5}"/>
              </a:ext>
            </a:extLst>
          </p:cNvPr>
          <p:cNvSpPr txBox="1"/>
          <p:nvPr/>
        </p:nvSpPr>
        <p:spPr>
          <a:xfrm>
            <a:off x="543888" y="5156307"/>
            <a:ext cx="6728179" cy="1200329"/>
          </a:xfrm>
          <a:prstGeom prst="rect">
            <a:avLst/>
          </a:prstGeom>
          <a:noFill/>
        </p:spPr>
        <p:txBody>
          <a:bodyPr wrap="square" rtlCol="0">
            <a:spAutoFit/>
          </a:bodyPr>
          <a:lstStyle/>
          <a:p>
            <a:pPr algn="ctr"/>
            <a:r>
              <a:rPr lang="en-US" b="1" dirty="0">
                <a:solidFill>
                  <a:srgbClr val="FF0000"/>
                </a:solidFill>
              </a:rPr>
              <a:t>Often, just providing a listening ear is a big comfort, even if you aren’t able to provide help.</a:t>
            </a:r>
          </a:p>
          <a:p>
            <a:pPr algn="ctr"/>
            <a:r>
              <a:rPr lang="en-US" b="1" dirty="0">
                <a:solidFill>
                  <a:srgbClr val="FF0000"/>
                </a:solidFill>
              </a:rPr>
              <a:t>Sometimes </a:t>
            </a:r>
            <a:r>
              <a:rPr lang="en-US" b="1" dirty="0" smtClean="0">
                <a:solidFill>
                  <a:srgbClr val="FF0000"/>
                </a:solidFill>
              </a:rPr>
              <a:t>callers </a:t>
            </a:r>
            <a:r>
              <a:rPr lang="en-US" b="1" dirty="0">
                <a:solidFill>
                  <a:srgbClr val="FF0000"/>
                </a:solidFill>
              </a:rPr>
              <a:t>will express their frustration and anger to you. </a:t>
            </a:r>
          </a:p>
          <a:p>
            <a:pPr algn="ctr"/>
            <a:r>
              <a:rPr lang="en-US" b="1" dirty="0">
                <a:solidFill>
                  <a:srgbClr val="FF0000"/>
                </a:solidFill>
              </a:rPr>
              <a:t>Don’t take it personally.</a:t>
            </a:r>
          </a:p>
        </p:txBody>
      </p:sp>
    </p:spTree>
    <p:extLst>
      <p:ext uri="{BB962C8B-B14F-4D97-AF65-F5344CB8AC3E}">
        <p14:creationId xmlns:p14="http://schemas.microsoft.com/office/powerpoint/2010/main" val="280459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4AD813-BF78-4D92-A7DB-DAAB6931ECB2}"/>
              </a:ext>
            </a:extLst>
          </p:cNvPr>
          <p:cNvSpPr>
            <a:spLocks noGrp="1"/>
          </p:cNvSpPr>
          <p:nvPr>
            <p:ph type="title"/>
          </p:nvPr>
        </p:nvSpPr>
        <p:spPr/>
        <p:txBody>
          <a:bodyPr/>
          <a:lstStyle/>
          <a:p>
            <a:r>
              <a:rPr lang="en-US" dirty="0" smtClean="0"/>
              <a:t>Helpline Tips</a:t>
            </a:r>
            <a:endParaRPr lang="en-US" dirty="0"/>
          </a:p>
        </p:txBody>
      </p:sp>
      <p:sp>
        <p:nvSpPr>
          <p:cNvPr id="4" name="TextBox 3">
            <a:extLst>
              <a:ext uri="{FF2B5EF4-FFF2-40B4-BE49-F238E27FC236}">
                <a16:creationId xmlns:a16="http://schemas.microsoft.com/office/drawing/2014/main" xmlns="" id="{67B46C56-E15D-4FEF-A1E5-500301D23C1A}"/>
              </a:ext>
            </a:extLst>
          </p:cNvPr>
          <p:cNvSpPr txBox="1"/>
          <p:nvPr/>
        </p:nvSpPr>
        <p:spPr>
          <a:xfrm>
            <a:off x="838200" y="1690688"/>
            <a:ext cx="10515600" cy="4062651"/>
          </a:xfrm>
          <a:prstGeom prst="rect">
            <a:avLst/>
          </a:prstGeom>
          <a:noFill/>
        </p:spPr>
        <p:txBody>
          <a:bodyPr wrap="square" rtlCol="0">
            <a:spAutoFit/>
          </a:bodyPr>
          <a:lstStyle/>
          <a:p>
            <a:pPr marL="285750" indent="-285750">
              <a:buFont typeface="Arial" panose="020B0604020202020204" pitchFamily="34" charset="0"/>
              <a:buChar char="•"/>
            </a:pPr>
            <a:r>
              <a:rPr lang="en-US" sz="2400" dirty="0"/>
              <a:t>Don’t talk too </a:t>
            </a:r>
            <a:r>
              <a:rPr lang="en-US" sz="2400" dirty="0" smtClean="0"/>
              <a:t>quickly</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Avoid terms the caller may not be familiar with, such as technical legal </a:t>
            </a:r>
            <a:r>
              <a:rPr lang="en-US" sz="2400" dirty="0" smtClean="0"/>
              <a:t>terms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Be sensitive. </a:t>
            </a:r>
            <a:endParaRPr lang="en-US" sz="2400" dirty="0" smtClean="0"/>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Don’t </a:t>
            </a:r>
            <a:r>
              <a:rPr lang="en-US" sz="2400" dirty="0"/>
              <a:t>get too deep or ask questions that are too personal</a:t>
            </a:r>
            <a:r>
              <a:rPr lang="en-US" sz="2400" dirty="0" smtClean="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If you have reason to believe the caller may be in danger from others, suggest that they call 911 or a shelter (e.g. a woman’s </a:t>
            </a:r>
            <a:r>
              <a:rPr lang="en-US" sz="2400" dirty="0" smtClean="0"/>
              <a:t>shelter)</a:t>
            </a:r>
            <a:endParaRPr lang="en-US" sz="2400" dirty="0"/>
          </a:p>
          <a:p>
            <a:endParaRPr lang="en-US" dirty="0"/>
          </a:p>
        </p:txBody>
      </p:sp>
    </p:spTree>
    <p:extLst>
      <p:ext uri="{BB962C8B-B14F-4D97-AF65-F5344CB8AC3E}">
        <p14:creationId xmlns:p14="http://schemas.microsoft.com/office/powerpoint/2010/main" val="305005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Legal Aid Helpline Training&amp;quot;&quot;/&gt;&lt;property id=&quot;20307&quot; value=&quot;256&quot;/&gt;&lt;/object&gt;&lt;object type=&quot;3&quot; unique_id=&quot;10004&quot;&gt;&lt;property id=&quot;20148&quot; value=&quot;5&quot;/&gt;&lt;property id=&quot;20300&quot; value=&quot;Slide 2 - &amp;quot;The Need&amp;quot;&quot;/&gt;&lt;property id=&quot;20307&quot; value=&quot;257&quot;/&gt;&lt;/object&gt;&lt;object type=&quot;3&quot; unique_id=&quot;10005&quot;&gt;&lt;property id=&quot;20148&quot; value=&quot;5&quot;/&gt;&lt;property id=&quot;20300&quot; value=&quot;Slide 6 - &amp;quot;What does the CLA Helpline do?&amp;quot;&quot;/&gt;&lt;property id=&quot;20307&quot; value=&quot;258&quot;/&gt;&lt;/object&gt;&lt;object type=&quot;3&quot; unique_id=&quot;10006&quot;&gt;&lt;property id=&quot;20148&quot; value=&quot;5&quot;/&gt;&lt;property id=&quot;20300&quot; value=&quot;Slide 7 - &amp;quot;What resources can I offer Helpline callers?&amp;quot;&quot;/&gt;&lt;property id=&quot;20307&quot; value=&quot;259&quot;/&gt;&lt;/object&gt;&lt;object type=&quot;3&quot; unique_id=&quot;10007&quot;&gt;&lt;property id=&quot;20148&quot; value=&quot;5&quot;/&gt;&lt;property id=&quot;20300&quot; value=&quot;Slide 8 - &amp;quot;What do I say?&amp;quot;&quot;/&gt;&lt;property id=&quot;20307&quot; value=&quot;260&quot;/&gt;&lt;/object&gt;&lt;object type=&quot;3&quot; unique_id=&quot;10008&quot;&gt;&lt;property id=&quot;20148&quot; value=&quot;5&quot;/&gt;&lt;property id=&quot;20300&quot; value=&quot;Slide 11 - &amp;quot;This caller is taking FOREVER!&amp;quot;&quot;/&gt;&lt;property id=&quot;20307&quot; value=&quot;261&quot;/&gt;&lt;/object&gt;&lt;object type=&quot;3&quot; unique_id=&quot;10009&quot;&gt;&lt;property id=&quot;20148&quot; value=&quot;5&quot;/&gt;&lt;property id=&quot;20300&quot; value=&quot;Slide 9 - &amp;quot;Helpline Tips&amp;quot;&quot;/&gt;&lt;property id=&quot;20307&quot; value=&quot;262&quot;/&gt;&lt;/object&gt;&lt;object type=&quot;3&quot; unique_id=&quot;10010&quot;&gt;&lt;property id=&quot;20148&quot; value=&quot;5&quot;/&gt;&lt;property id=&quot;20300&quot; value=&quot;Slide 12 - &amp;quot;Guidelines and Policies&amp;quot;&quot;/&gt;&lt;property id=&quot;20307&quot; value=&quot;263&quot;/&gt;&lt;/object&gt;&lt;object type=&quot;3&quot; unique_id=&quot;10011&quot;&gt;&lt;property id=&quot;20148&quot; value=&quot;5&quot;/&gt;&lt;property id=&quot;20300&quot; value=&quot;Slide 16 - &amp;quot;Legal Information v. Legal Advice&amp;quot;&quot;/&gt;&lt;property id=&quot;20307&quot; value=&quot;264&quot;/&gt;&lt;/object&gt;&lt;object type=&quot;3&quot; unique_id=&quot;10012&quot;&gt;&lt;property id=&quot;20148&quot; value=&quot;5&quot;/&gt;&lt;property id=&quot;20300&quot; value=&quot;Slide 17 - &amp;quot;Here are some general guidelines for drawing the line:&amp;quot;&quot;/&gt;&lt;property id=&quot;20307&quot; value=&quot;265&quot;/&gt;&lt;/object&gt;&lt;object type=&quot;3&quot; unique_id=&quot;10013&quot;&gt;&lt;property id=&quot;20148&quot; value=&quot;5&quot;/&gt;&lt;property id=&quot;20300&quot; value=&quot;Slide 18 - &amp;quot;Types of Clients Needing Special Attention&amp;quot;&quot;/&gt;&lt;property id=&quot;20307&quot; value=&quot;266&quot;/&gt;&lt;/object&gt;&lt;object type=&quot;3&quot; unique_id=&quot;10014&quot;&gt;&lt;property id=&quot;20148&quot; value=&quot;5&quot;/&gt;&lt;property id=&quot;20300&quot; value=&quot;Slide 20 - &amp;quot;Google Voice&amp;quot;&quot;/&gt;&lt;property id=&quot;20307&quot; value=&quot;267&quot;/&gt;&lt;/object&gt;&lt;object type=&quot;3&quot; unique_id=&quot;10015&quot;&gt;&lt;property id=&quot;20148&quot; value=&quot;5&quot;/&gt;&lt;property id=&quot;20300&quot; value=&quot;Slide 21 - &amp;quot;Other Helpful Resources&amp;quot;&quot;/&gt;&lt;property id=&quot;20307&quot; value=&quot;268&quot;/&gt;&lt;/object&gt;&lt;object type=&quot;3&quot; unique_id=&quot;10076&quot;&gt;&lt;property id=&quot;20148&quot; value=&quot;5&quot;/&gt;&lt;property id=&quot;20300&quot; value=&quot;Slide 5 - &amp;quot;What is the CLA Helpline?&amp;quot;&quot;/&gt;&lt;property id=&quot;20307&quot; value=&quot;269&quot;/&gt;&lt;/object&gt;&lt;object type=&quot;3&quot; unique_id=&quot;10141&quot;&gt;&lt;property id=&quot;20148&quot; value=&quot;5&quot;/&gt;&lt;property id=&quot;20300&quot; value=&quot;Slide 4 - &amp;quot;Christian Legal Aid network&amp;quot;&quot;/&gt;&lt;property id=&quot;20307&quot; value=&quot;270&quot;/&gt;&lt;/object&gt;&lt;object type=&quot;3&quot; unique_id=&quot;10193&quot;&gt;&lt;property id=&quot;20148&quot; value=&quot;5&quot;/&gt;&lt;property id=&quot;20300&quot; value=&quot;Slide 3 - &amp;quot;Why Christian  Legal Aid?&amp;quot;&quot;/&gt;&lt;property id=&quot;20307&quot; value=&quot;271&quot;/&gt;&lt;/object&gt;&lt;object type=&quot;3&quot; unique_id=&quot;21209&quot;&gt;&lt;property id=&quot;20148&quot; value=&quot;5&quot;/&gt;&lt;property id=&quot;20300&quot; value=&quot;Slide 19 - &amp;quot;Helpline Log&amp;quot;&quot;/&gt;&lt;property id=&quot;20307&quot; value=&quot;272&quot;/&gt;&lt;/object&gt;&lt;object type=&quot;3&quot; unique_id=&quot;21343&quot;&gt;&lt;property id=&quot;20148&quot; value=&quot;5&quot;/&gt;&lt;property id=&quot;20300&quot; value=&quot;Slide 22 - &amp;quot;Thank you!&amp;quot;&quot;/&gt;&lt;property id=&quot;20307&quot; value=&quot;273&quot;/&gt;&lt;/object&gt;&lt;object type=&quot;3&quot; unique_id=&quot;21405&quot;&gt;&lt;property id=&quot;20148&quot; value=&quot;5&quot;/&gt;&lt;property id=&quot;20300&quot; value=&quot;Slide 13 - &amp;quot;Guidelines and Policies&amp;quot;&quot;/&gt;&lt;property id=&quot;20307&quot; value=&quot;276&quot;/&gt;&lt;/object&gt;&lt;object type=&quot;3&quot; unique_id=&quot;21406&quot;&gt;&lt;property id=&quot;20148&quot; value=&quot;5&quot;/&gt;&lt;property id=&quot;20300&quot; value=&quot;Slide 14 - &amp;quot;Guidelines and Policies&amp;quot;&quot;/&gt;&lt;property id=&quot;20307&quot; value=&quot;275&quot;/&gt;&lt;/object&gt;&lt;object type=&quot;3&quot; unique_id=&quot;21407&quot;&gt;&lt;property id=&quot;20148&quot; value=&quot;5&quot;/&gt;&lt;property id=&quot;20300&quot; value=&quot;Slide 15 - &amp;quot;Guidelines and Policies&amp;quot;&quot;/&gt;&lt;property id=&quot;20307&quot; value=&quot;274&quot;/&gt;&lt;/object&gt;&lt;object type=&quot;3&quot; unique_id=&quot;21638&quot;&gt;&lt;property id=&quot;20148&quot; value=&quot;5&quot;/&gt;&lt;property id=&quot;20300&quot; value=&quot;Slide 10 - &amp;quot;Helpline Tips&amp;quot;&quot;/&gt;&lt;property id=&quot;20307&quot; value=&quot;277&quot;/&gt;&lt;/object&gt;&lt;/object&gt;&lt;object type=&quot;8&quot; unique_id=&quot;1003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1705</TotalTime>
  <Words>1326</Words>
  <Application>Microsoft Office PowerPoint</Application>
  <PresentationFormat>Custom</PresentationFormat>
  <Paragraphs>142</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Legal Aid Helpline Training</vt:lpstr>
      <vt:lpstr>The Need</vt:lpstr>
      <vt:lpstr>Why Christian  Legal Aid?</vt:lpstr>
      <vt:lpstr>Christian Legal Aid network</vt:lpstr>
      <vt:lpstr>What is the CLA Helpline?</vt:lpstr>
      <vt:lpstr>What does the CLA Helpline do?</vt:lpstr>
      <vt:lpstr>What resources can I offer Helpline callers?</vt:lpstr>
      <vt:lpstr>What do I say?</vt:lpstr>
      <vt:lpstr>Helpline Tips</vt:lpstr>
      <vt:lpstr>Helpline Tips</vt:lpstr>
      <vt:lpstr>This caller is taking FOREVER!</vt:lpstr>
      <vt:lpstr>Guidelines and Policies</vt:lpstr>
      <vt:lpstr>Guidelines and Policies</vt:lpstr>
      <vt:lpstr>Guidelines and Policies</vt:lpstr>
      <vt:lpstr>Guidelines and Policies</vt:lpstr>
      <vt:lpstr>Legal Information v. Legal Advice</vt:lpstr>
      <vt:lpstr>Here are some general guidelines for drawing the line:</vt:lpstr>
      <vt:lpstr>Types of Clients Needing Special Attention</vt:lpstr>
      <vt:lpstr>Helpline Log</vt:lpstr>
      <vt:lpstr>Google Voice</vt:lpstr>
      <vt:lpstr>Other Helpful Resources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Aid Helpline Training</dc:title>
  <dc:creator>Ann-Lewise</dc:creator>
  <cp:lastModifiedBy>GG</cp:lastModifiedBy>
  <cp:revision>27</cp:revision>
  <dcterms:created xsi:type="dcterms:W3CDTF">2019-01-15T17:26:06Z</dcterms:created>
  <dcterms:modified xsi:type="dcterms:W3CDTF">2019-01-23T16:31:24Z</dcterms:modified>
</cp:coreProperties>
</file>