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3"/>
  </p:handoutMasterIdLst>
  <p:sldIdLst>
    <p:sldId id="256" r:id="rId2"/>
    <p:sldId id="427" r:id="rId3"/>
    <p:sldId id="426" r:id="rId4"/>
    <p:sldId id="293" r:id="rId5"/>
    <p:sldId id="430" r:id="rId6"/>
    <p:sldId id="429" r:id="rId7"/>
    <p:sldId id="402" r:id="rId8"/>
    <p:sldId id="403" r:id="rId9"/>
    <p:sldId id="404" r:id="rId10"/>
    <p:sldId id="406" r:id="rId11"/>
    <p:sldId id="407" r:id="rId12"/>
    <p:sldId id="418" r:id="rId13"/>
    <p:sldId id="419" r:id="rId14"/>
    <p:sldId id="420" r:id="rId15"/>
    <p:sldId id="408" r:id="rId16"/>
    <p:sldId id="410" r:id="rId17"/>
    <p:sldId id="421" r:id="rId18"/>
    <p:sldId id="411" r:id="rId19"/>
    <p:sldId id="422" r:id="rId20"/>
    <p:sldId id="412" r:id="rId21"/>
    <p:sldId id="409" r:id="rId22"/>
    <p:sldId id="405" r:id="rId23"/>
    <p:sldId id="423" r:id="rId24"/>
    <p:sldId id="414" r:id="rId25"/>
    <p:sldId id="415" r:id="rId26"/>
    <p:sldId id="416" r:id="rId27"/>
    <p:sldId id="431" r:id="rId28"/>
    <p:sldId id="417" r:id="rId29"/>
    <p:sldId id="428" r:id="rId30"/>
    <p:sldId id="424" r:id="rId31"/>
    <p:sldId id="275" r:id="rId3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1" autoAdjust="0"/>
    <p:restoredTop sz="94660"/>
  </p:normalViewPr>
  <p:slideViewPr>
    <p:cSldViewPr>
      <p:cViewPr>
        <p:scale>
          <a:sx n="60" d="100"/>
          <a:sy n="60" d="100"/>
        </p:scale>
        <p:origin x="-1812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2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BF927-37BF-49E3-9C07-28E72F0D7DE5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7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7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358F3-59FE-4031-988E-25326D17A1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825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1DF71E-1EDC-48B0-8B08-F33F67FB3620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98E58C5-2F37-4142-A961-A82A7B1E90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legalclinic.org/Management/YellowForm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legalclinic.org/IntakeSchedule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924800" cy="1470025"/>
          </a:xfrm>
        </p:spPr>
        <p:txBody>
          <a:bodyPr>
            <a:normAutofit/>
          </a:bodyPr>
          <a:lstStyle/>
          <a:p>
            <a:r>
              <a:rPr lang="en-US" i="1" dirty="0" smtClean="0"/>
              <a:t>How to Do an Intake for the Neighborhood Christian Legal Clinic</a:t>
            </a:r>
            <a:endParaRPr lang="en-US" i="1" dirty="0"/>
          </a:p>
        </p:txBody>
      </p:sp>
      <p:sp>
        <p:nvSpPr>
          <p:cNvPr id="5" name="Text Placeholder 4"/>
          <p:cNvSpPr txBox="1">
            <a:spLocks/>
          </p:cNvSpPr>
          <p:nvPr/>
        </p:nvSpPr>
        <p:spPr>
          <a:xfrm>
            <a:off x="304800" y="3276600"/>
            <a:ext cx="8610600" cy="3352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Mr. Brian N. Dunkel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Director of Legal Services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Attorney-at-Law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			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3333 N. Meridian Street, Suite 201 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Indianapolis, IN 46208 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www.nclegalclinic.org</a:t>
            </a:r>
          </a:p>
          <a:p>
            <a:pPr>
              <a:spcBef>
                <a:spcPts val="0"/>
              </a:spcBef>
            </a:pPr>
            <a:endParaRPr lang="en-US" sz="28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8244857" cy="6370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Family Law Issues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No legal representation in family law cases </a:t>
            </a:r>
            <a:r>
              <a:rPr lang="en-US" sz="3600" dirty="0" smtClean="0">
                <a:solidFill>
                  <a:schemeClr val="bg1"/>
                </a:solidFill>
              </a:rPr>
              <a:t>(but guardianship as resources allow)</a:t>
            </a: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 No longer offering Project PEACE – free family law mediation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Offer information/advice on spot (if competent)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Other civil </a:t>
            </a:r>
            <a:r>
              <a:rPr lang="en-US" sz="3600" dirty="0">
                <a:solidFill>
                  <a:schemeClr val="bg1"/>
                </a:solidFill>
              </a:rPr>
              <a:t>l</a:t>
            </a:r>
            <a:r>
              <a:rPr lang="en-US" sz="3600" dirty="0" smtClean="0">
                <a:solidFill>
                  <a:schemeClr val="bg1"/>
                </a:solidFill>
              </a:rPr>
              <a:t>egal </a:t>
            </a:r>
            <a:r>
              <a:rPr lang="en-US" sz="3600" dirty="0">
                <a:solidFill>
                  <a:schemeClr val="bg1"/>
                </a:solidFill>
              </a:rPr>
              <a:t>a</a:t>
            </a:r>
            <a:r>
              <a:rPr lang="en-US" sz="3600" dirty="0" smtClean="0">
                <a:solidFill>
                  <a:schemeClr val="bg1"/>
                </a:solidFill>
              </a:rPr>
              <a:t>id </a:t>
            </a:r>
            <a:r>
              <a:rPr lang="en-US" sz="3600" dirty="0">
                <a:solidFill>
                  <a:schemeClr val="bg1"/>
                </a:solidFill>
              </a:rPr>
              <a:t>p</a:t>
            </a:r>
            <a:r>
              <a:rPr lang="en-US" sz="3600" dirty="0" smtClean="0">
                <a:solidFill>
                  <a:schemeClr val="bg1"/>
                </a:solidFill>
              </a:rPr>
              <a:t>roviders provide legal representation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Domestic Violence Screening Tool (pg. 11)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How to Submit an Intake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7772400" cy="4572000"/>
          </a:xfrm>
        </p:spPr>
        <p:txBody>
          <a:bodyPr>
            <a:noAutofit/>
          </a:bodyPr>
          <a:lstStyle/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Using the General Intake Form: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  <a:hlinkClick r:id="rId2"/>
              </a:rPr>
              <a:t>www.nclegalclinic.org/Management/YellowForm.aspx</a:t>
            </a:r>
            <a:endParaRPr lang="en-US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No handwriting allowed!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How to Submit an Intake (cont’d)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8633" y="1371600"/>
            <a:ext cx="7772400" cy="4572000"/>
          </a:xfrm>
        </p:spPr>
        <p:txBody>
          <a:bodyPr>
            <a:noAutofit/>
          </a:bodyPr>
          <a:lstStyle/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793" y="1742090"/>
            <a:ext cx="10671462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659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How to Submit an Intake (cont’d)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50274"/>
            <a:ext cx="10443083" cy="6526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53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How to Submit an Intake (cont’d)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214" y="1420539"/>
            <a:ext cx="8699938" cy="5437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63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How to Scan Documents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Use the scanner at the intake site.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*Scanner demonstration*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If you have problems with this, please email a PDF of completed Financial Affidavit forms and relevant documents to the Clinic’s volunteer coordinator within 24 hours of the intake session.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What to Tell Client to Expect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u="sng" dirty="0" smtClean="0">
                <a:solidFill>
                  <a:schemeClr val="bg1"/>
                </a:solidFill>
              </a:rPr>
              <a:t>During intake</a:t>
            </a:r>
            <a:r>
              <a:rPr lang="en-US" sz="3600" dirty="0" smtClean="0">
                <a:solidFill>
                  <a:schemeClr val="bg1"/>
                </a:solidFill>
              </a:rPr>
              <a:t>: may be able to offer legal advice and information</a:t>
            </a:r>
          </a:p>
          <a:p>
            <a:r>
              <a:rPr lang="en-US" sz="3600" u="sng" dirty="0" smtClean="0">
                <a:solidFill>
                  <a:schemeClr val="bg1"/>
                </a:solidFill>
              </a:rPr>
              <a:t>After intake</a:t>
            </a:r>
            <a:r>
              <a:rPr lang="en-US" sz="3600" dirty="0" smtClean="0">
                <a:solidFill>
                  <a:schemeClr val="bg1"/>
                </a:solidFill>
              </a:rPr>
              <a:t>: Client will receive letter or phone call from one of Clinic’s attorneys in 2 to 4 weeks to let you know if the Clinic can offer additional advice, and in limited cases, representation.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See sample transcript, </a:t>
            </a:r>
            <a:r>
              <a:rPr lang="en-US" sz="3600" i="1" dirty="0" smtClean="0">
                <a:solidFill>
                  <a:schemeClr val="bg1"/>
                </a:solidFill>
              </a:rPr>
              <a:t>Intake Guide</a:t>
            </a:r>
            <a:r>
              <a:rPr lang="en-US" sz="3600" dirty="0" smtClean="0">
                <a:solidFill>
                  <a:schemeClr val="bg1"/>
                </a:solidFill>
              </a:rPr>
              <a:t>, pg. </a:t>
            </a:r>
            <a:r>
              <a:rPr lang="en-US" sz="3600" dirty="0">
                <a:solidFill>
                  <a:schemeClr val="bg1"/>
                </a:solidFill>
              </a:rPr>
              <a:t>9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Encouraging Someone at Intake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Share the promises of God in Jesus Christ. See </a:t>
            </a:r>
            <a:r>
              <a:rPr lang="en-US" sz="3600" i="1" dirty="0" smtClean="0">
                <a:solidFill>
                  <a:schemeClr val="bg1"/>
                </a:solidFill>
              </a:rPr>
              <a:t>Intake Guide</a:t>
            </a:r>
            <a:r>
              <a:rPr lang="en-US" sz="3600" dirty="0" smtClean="0">
                <a:solidFill>
                  <a:schemeClr val="bg1"/>
                </a:solidFill>
              </a:rPr>
              <a:t>, page 10.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Offer to pray with client.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Tell client you will pray for him or her after intake (and actually do it!).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Connect client with the church or ministry staff/volunteer at the intake site (if that has not already happened).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23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Immigration (pgs. 12-15)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What does the immigrant want to accomplish?</a:t>
            </a:r>
          </a:p>
          <a:p>
            <a:pPr marL="320040" lvl="1" indent="0">
              <a:buNone/>
            </a:pPr>
            <a:r>
              <a:rPr lang="en-US" sz="3400" dirty="0" smtClean="0">
                <a:solidFill>
                  <a:schemeClr val="bg1"/>
                </a:solidFill>
              </a:rPr>
              <a:t>I want to:</a:t>
            </a:r>
          </a:p>
          <a:p>
            <a:pPr lvl="1"/>
            <a:r>
              <a:rPr lang="en-US" sz="3400" dirty="0">
                <a:solidFill>
                  <a:schemeClr val="bg1"/>
                </a:solidFill>
              </a:rPr>
              <a:t>Get my green card</a:t>
            </a:r>
          </a:p>
          <a:p>
            <a:pPr lvl="1"/>
            <a:r>
              <a:rPr lang="en-US" sz="3400" dirty="0" smtClean="0">
                <a:solidFill>
                  <a:schemeClr val="bg1"/>
                </a:solidFill>
              </a:rPr>
              <a:t>Apply </a:t>
            </a:r>
            <a:r>
              <a:rPr lang="en-US" sz="3400" dirty="0">
                <a:solidFill>
                  <a:schemeClr val="bg1"/>
                </a:solidFill>
              </a:rPr>
              <a:t>for </a:t>
            </a:r>
            <a:r>
              <a:rPr lang="en-US" sz="3400" dirty="0" smtClean="0">
                <a:solidFill>
                  <a:schemeClr val="bg1"/>
                </a:solidFill>
              </a:rPr>
              <a:t>citizenship (naturalization)</a:t>
            </a:r>
            <a:endParaRPr lang="en-US" sz="3400" dirty="0">
              <a:solidFill>
                <a:schemeClr val="bg1"/>
              </a:solidFill>
            </a:endParaRPr>
          </a:p>
          <a:p>
            <a:pPr lvl="1"/>
            <a:r>
              <a:rPr lang="en-US" sz="3400" dirty="0" smtClean="0">
                <a:solidFill>
                  <a:schemeClr val="bg1"/>
                </a:solidFill>
              </a:rPr>
              <a:t>See </a:t>
            </a:r>
            <a:r>
              <a:rPr lang="en-US" sz="3400" dirty="0">
                <a:solidFill>
                  <a:schemeClr val="bg1"/>
                </a:solidFill>
              </a:rPr>
              <a:t>if I qualify for a victim’s </a:t>
            </a:r>
            <a:r>
              <a:rPr lang="en-US" sz="3400" dirty="0" smtClean="0">
                <a:solidFill>
                  <a:schemeClr val="bg1"/>
                </a:solidFill>
              </a:rPr>
              <a:t>visa (U-Visa)</a:t>
            </a:r>
            <a:endParaRPr lang="en-US" sz="3400" dirty="0">
              <a:solidFill>
                <a:schemeClr val="bg1"/>
              </a:solidFill>
            </a:endParaRPr>
          </a:p>
          <a:p>
            <a:pPr lvl="1"/>
            <a:r>
              <a:rPr lang="en-US" sz="3400" dirty="0" smtClean="0">
                <a:solidFill>
                  <a:schemeClr val="bg1"/>
                </a:solidFill>
              </a:rPr>
              <a:t>Bring my family to the United States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S</a:t>
            </a:r>
            <a:r>
              <a:rPr lang="en-US" sz="3400" dirty="0" smtClean="0">
                <a:solidFill>
                  <a:schemeClr val="bg1"/>
                </a:solidFill>
              </a:rPr>
              <a:t>ee </a:t>
            </a:r>
            <a:r>
              <a:rPr lang="en-US" sz="3400" dirty="0">
                <a:solidFill>
                  <a:schemeClr val="bg1"/>
                </a:solidFill>
              </a:rPr>
              <a:t>if I qualify for Deferred Action for Childhood Arrivals (DACA) </a:t>
            </a:r>
          </a:p>
          <a:p>
            <a:pPr lvl="1"/>
            <a:endParaRPr lang="en-US" sz="3400" dirty="0" smtClean="0">
              <a:solidFill>
                <a:schemeClr val="bg1"/>
              </a:solidFill>
            </a:endParaRPr>
          </a:p>
          <a:p>
            <a:pPr marL="320040" lvl="1" indent="0">
              <a:buNone/>
            </a:pPr>
            <a:endParaRPr lang="en-US" sz="3400" dirty="0" smtClean="0">
              <a:solidFill>
                <a:schemeClr val="bg1"/>
              </a:solidFill>
            </a:endParaRP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Immigration (pgs. 12-15)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I am afraid to go back to my country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I am not sure what kind of help I need.</a:t>
            </a:r>
          </a:p>
          <a:p>
            <a:pPr marL="320040" lvl="1" indent="0">
              <a:buNone/>
            </a:pPr>
            <a:endParaRPr lang="en-US" sz="3000" dirty="0" smtClean="0">
              <a:solidFill>
                <a:schemeClr val="bg1"/>
              </a:solidFill>
            </a:endParaRPr>
          </a:p>
          <a:p>
            <a:pPr marL="320040" lvl="1" indent="0">
              <a:buNone/>
            </a:pPr>
            <a:endParaRPr lang="en-US" sz="3400" dirty="0" smtClean="0">
              <a:solidFill>
                <a:schemeClr val="bg1"/>
              </a:solidFill>
            </a:endParaRPr>
          </a:p>
          <a:p>
            <a:pPr lvl="1"/>
            <a:endParaRPr lang="en-US" sz="3400" dirty="0" smtClean="0">
              <a:solidFill>
                <a:schemeClr val="bg1"/>
              </a:solidFill>
            </a:endParaRP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10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Prayer &amp; Introductions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35887" cy="3852862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What is </a:t>
            </a:r>
            <a:r>
              <a:rPr lang="en-US" sz="3600" dirty="0">
                <a:solidFill>
                  <a:schemeClr val="bg1"/>
                </a:solidFill>
              </a:rPr>
              <a:t>y</a:t>
            </a:r>
            <a:r>
              <a:rPr lang="en-US" sz="3600" dirty="0" smtClean="0">
                <a:solidFill>
                  <a:schemeClr val="bg1"/>
                </a:solidFill>
              </a:rPr>
              <a:t>our Name?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What is your “day” job?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What intake site do you volunteer at?</a:t>
            </a:r>
          </a:p>
          <a:p>
            <a:endParaRPr lang="en-US" sz="3600" i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22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Housing </a:t>
            </a:r>
            <a:r>
              <a:rPr lang="en-US" dirty="0" smtClean="0">
                <a:solidFill>
                  <a:schemeClr val="bg1"/>
                </a:solidFill>
              </a:rPr>
              <a:t>(pgs. 16-17)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Landlord-Tenant</a:t>
            </a:r>
          </a:p>
          <a:p>
            <a:pPr marL="0" indent="0"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Mortgage Foreclosure</a:t>
            </a:r>
          </a:p>
          <a:p>
            <a:pPr lvl="1"/>
            <a:r>
              <a:rPr lang="en-US" sz="3400" dirty="0" smtClean="0">
                <a:solidFill>
                  <a:schemeClr val="bg1"/>
                </a:solidFill>
              </a:rPr>
              <a:t>Clinic is HUD-approved housing counseling agency and member of Indiana Foreclosure Prevention Network (IFPN).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Tax (</a:t>
            </a:r>
            <a:r>
              <a:rPr lang="en-US" dirty="0" smtClean="0">
                <a:solidFill>
                  <a:schemeClr val="bg1"/>
                </a:solidFill>
              </a:rPr>
              <a:t>pg. 18)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Source of tax problem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Letters from IRS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Alleged tax debt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Disputed tax debt?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Need help dealing with undisputed tax debt?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Tax identity theft/tax preparer fraud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Innocent spouse/injured spouse relief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Expungement (pgs. </a:t>
            </a:r>
            <a:r>
              <a:rPr lang="en-US" dirty="0" smtClean="0">
                <a:solidFill>
                  <a:schemeClr val="bg1"/>
                </a:solidFill>
              </a:rPr>
              <a:t>19-20)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077200" cy="5181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Why are you seeking an expungement?</a:t>
            </a:r>
          </a:p>
          <a:p>
            <a:r>
              <a:rPr lang="en-US" sz="2800" dirty="0">
                <a:solidFill>
                  <a:schemeClr val="bg1"/>
                </a:solidFill>
              </a:rPr>
              <a:t>Date of most recent conviction in Indiana?</a:t>
            </a:r>
          </a:p>
          <a:p>
            <a:r>
              <a:rPr lang="en-US" sz="2800" dirty="0">
                <a:solidFill>
                  <a:schemeClr val="bg1"/>
                </a:solidFill>
              </a:rPr>
              <a:t>Arrests not leading to conviction?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Pending criminal charges in any state?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Year, county, type of conviction, and offense?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Convictions outside of Indiana?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Proof that </a:t>
            </a:r>
            <a:r>
              <a:rPr lang="en-US" sz="2800" dirty="0">
                <a:solidFill>
                  <a:schemeClr val="bg1"/>
                </a:solidFill>
              </a:rPr>
              <a:t>f</a:t>
            </a:r>
            <a:r>
              <a:rPr lang="en-US" sz="2800" dirty="0" smtClean="0">
                <a:solidFill>
                  <a:schemeClr val="bg1"/>
                </a:solidFill>
              </a:rPr>
              <a:t>ines, court costs, restitution  are paid?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Documents to ask about: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Record from Indiana State Police or local police?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Chronological case summaries?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5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Expungement (pg. 21)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48600" cy="51054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Project GRACE’s Expungement Help Desk</a:t>
            </a:r>
          </a:p>
          <a:p>
            <a:pPr lvl="1"/>
            <a:r>
              <a:rPr lang="en-US" sz="3400" dirty="0">
                <a:solidFill>
                  <a:schemeClr val="bg1"/>
                </a:solidFill>
              </a:rPr>
              <a:t>Provides legal information and assistance in filling out forms.</a:t>
            </a:r>
          </a:p>
          <a:p>
            <a:pPr lvl="1"/>
            <a:r>
              <a:rPr lang="en-US" sz="3400" dirty="0" smtClean="0">
                <a:solidFill>
                  <a:schemeClr val="bg1"/>
                </a:solidFill>
              </a:rPr>
              <a:t>Only Wednesdays, Thursdays, Fridays</a:t>
            </a:r>
            <a:endParaRPr lang="en-US" sz="3400" dirty="0">
              <a:solidFill>
                <a:schemeClr val="bg1"/>
              </a:solidFill>
            </a:endParaRPr>
          </a:p>
          <a:p>
            <a:pPr lvl="1"/>
            <a:r>
              <a:rPr lang="en-US" sz="3400" dirty="0">
                <a:solidFill>
                  <a:schemeClr val="bg1"/>
                </a:solidFill>
              </a:rPr>
              <a:t>9:00 a.m. to 4:00 p.m.</a:t>
            </a:r>
          </a:p>
          <a:p>
            <a:pPr lvl="1"/>
            <a:r>
              <a:rPr lang="en-US" sz="3400" dirty="0" smtClean="0">
                <a:solidFill>
                  <a:schemeClr val="bg1"/>
                </a:solidFill>
              </a:rPr>
              <a:t>Room </a:t>
            </a:r>
            <a:r>
              <a:rPr lang="en-US" sz="3400" dirty="0" smtClean="0">
                <a:solidFill>
                  <a:schemeClr val="bg1"/>
                </a:solidFill>
              </a:rPr>
              <a:t>G-25* </a:t>
            </a:r>
            <a:r>
              <a:rPr lang="en-US" sz="3400" dirty="0" smtClean="0">
                <a:solidFill>
                  <a:schemeClr val="bg1"/>
                </a:solidFill>
              </a:rPr>
              <a:t>of City-County </a:t>
            </a:r>
            <a:r>
              <a:rPr lang="en-US" sz="3400" dirty="0" smtClean="0">
                <a:solidFill>
                  <a:schemeClr val="bg1"/>
                </a:solidFill>
              </a:rPr>
              <a:t>Building</a:t>
            </a:r>
          </a:p>
          <a:p>
            <a:pPr marL="320040" lvl="1" indent="0">
              <a:buNone/>
            </a:pPr>
            <a:r>
              <a:rPr lang="en-US" sz="3400" dirty="0" smtClean="0">
                <a:solidFill>
                  <a:schemeClr val="bg1"/>
                </a:solidFill>
              </a:rPr>
              <a:t>(*Moving to B-2 in early 2017)</a:t>
            </a:r>
            <a:endParaRPr lang="en-US" sz="3400" dirty="0" smtClean="0">
              <a:solidFill>
                <a:schemeClr val="bg1"/>
              </a:solidFill>
            </a:endParaRPr>
          </a:p>
          <a:p>
            <a:pPr lvl="1"/>
            <a:r>
              <a:rPr lang="en-US" sz="3400" dirty="0" smtClean="0">
                <a:solidFill>
                  <a:schemeClr val="bg1"/>
                </a:solidFill>
              </a:rPr>
              <a:t>Call (317) 429-4131, ext. 164 for weekly hours.</a:t>
            </a:r>
          </a:p>
          <a:p>
            <a:pPr marL="320040" lvl="1" indent="0">
              <a:buNone/>
            </a:pPr>
            <a:endParaRPr lang="en-US" sz="3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18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Bankruptcy (pgs. </a:t>
            </a:r>
            <a:r>
              <a:rPr lang="en-US" dirty="0" smtClean="0">
                <a:solidFill>
                  <a:schemeClr val="bg1"/>
                </a:solidFill>
              </a:rPr>
              <a:t>22-23)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Prior bankruptcy filing?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Debts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Assets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Income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Status of debt collection efforts?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Advice on being “judgment proof” (</a:t>
            </a:r>
            <a:r>
              <a:rPr lang="en-US" sz="3600" i="1" dirty="0" smtClean="0">
                <a:solidFill>
                  <a:schemeClr val="bg1"/>
                </a:solidFill>
              </a:rPr>
              <a:t>Intake Guide</a:t>
            </a:r>
            <a:r>
              <a:rPr lang="en-US" sz="3600" dirty="0" smtClean="0">
                <a:solidFill>
                  <a:schemeClr val="bg1"/>
                </a:solidFill>
              </a:rPr>
              <a:t>, p. 23)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Debt </a:t>
            </a:r>
            <a:r>
              <a:rPr lang="en-US" dirty="0">
                <a:solidFill>
                  <a:schemeClr val="bg1"/>
                </a:solidFill>
              </a:rPr>
              <a:t>Collection (pgs. </a:t>
            </a:r>
            <a:r>
              <a:rPr lang="en-US" dirty="0" smtClean="0">
                <a:solidFill>
                  <a:schemeClr val="bg1"/>
                </a:solidFill>
              </a:rPr>
              <a:t>24-26)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Debts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Assets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Income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Status of debt collection efforts?</a:t>
            </a:r>
          </a:p>
          <a:p>
            <a:pPr lvl="1"/>
            <a:r>
              <a:rPr lang="en-US" sz="3400" dirty="0" smtClean="0">
                <a:solidFill>
                  <a:schemeClr val="bg1"/>
                </a:solidFill>
              </a:rPr>
              <a:t>Lawsuit</a:t>
            </a:r>
          </a:p>
          <a:p>
            <a:pPr lvl="1"/>
            <a:r>
              <a:rPr lang="en-US" sz="3400" dirty="0" smtClean="0">
                <a:solidFill>
                  <a:schemeClr val="bg1"/>
                </a:solidFill>
              </a:rPr>
              <a:t>Judgment entered against debtor</a:t>
            </a:r>
          </a:p>
          <a:p>
            <a:pPr lvl="1"/>
            <a:r>
              <a:rPr lang="en-US" sz="3400" dirty="0" smtClean="0">
                <a:solidFill>
                  <a:schemeClr val="bg1"/>
                </a:solidFill>
              </a:rPr>
              <a:t>Wage garnishment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Driver’s </a:t>
            </a:r>
            <a:r>
              <a:rPr lang="en-US" dirty="0">
                <a:solidFill>
                  <a:schemeClr val="bg1"/>
                </a:solidFill>
              </a:rPr>
              <a:t>License (pgs. </a:t>
            </a:r>
            <a:r>
              <a:rPr lang="en-US" dirty="0" smtClean="0">
                <a:solidFill>
                  <a:schemeClr val="bg1"/>
                </a:solidFill>
              </a:rPr>
              <a:t>27-28)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Status of driving privileges in Indiana?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Common active suspensions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Specialized driving privileges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Indiana driver record on BMV website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Guardianship (pg. 29-30)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(Questions for a proposed guardian)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Who do you want guardianship of?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Relationship to proposed ward?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Reason for guardianship?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Questions regarding minor ward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Assets?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Will or POA?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Will anyone contest guardianship?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1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Will &amp; Estate Planning (pg. 31)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Type of document(s) client is seeking?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Family situation?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Assets?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Responsible parties?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Other Resources (pg. 32)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Connect2Help 2-1-1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Indiana Legal Services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Indianapolis Legal Aid Society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Julian Center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95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Mission of the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Neighborhood Christian Legal Clinic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35887" cy="3852862"/>
          </a:xfrm>
        </p:spPr>
        <p:txBody>
          <a:bodyPr>
            <a:noAutofit/>
          </a:bodyPr>
          <a:lstStyle/>
          <a:p>
            <a:endParaRPr lang="en-US" sz="3600" i="1" dirty="0" smtClean="0">
              <a:solidFill>
                <a:schemeClr val="bg1"/>
              </a:solidFill>
            </a:endParaRPr>
          </a:p>
          <a:p>
            <a:r>
              <a:rPr lang="en-US" sz="3600" i="1" dirty="0" smtClean="0">
                <a:solidFill>
                  <a:schemeClr val="bg1"/>
                </a:solidFill>
              </a:rPr>
              <a:t>To promote justice through legal representation and education for our low-income neighbors as a way of demonstrating the love of Christ.</a:t>
            </a:r>
          </a:p>
          <a:p>
            <a:pPr>
              <a:buFont typeface="Arial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06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Interested in Volunteering?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Kathleen Bloxsome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Volunteer Coordinator</a:t>
            </a:r>
          </a:p>
          <a:p>
            <a:pPr algn="ctr">
              <a:spcBef>
                <a:spcPts val="0"/>
              </a:spcBef>
            </a:pPr>
            <a:endParaRPr lang="en-US" sz="2800" dirty="0">
              <a:solidFill>
                <a:schemeClr val="bg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Neighborhood Christian Legal Clinic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3333 N. Meridian Street, Suite 201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Indianapolis, IN 46208 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en-US" sz="2800" dirty="0" smtClean="0">
                <a:solidFill>
                  <a:schemeClr val="bg1"/>
                </a:solidFill>
              </a:rPr>
              <a:t>317) 429-4131, ext. 161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kbloxsome@nclegalclinic.org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73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35052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sz="3000" dirty="0">
                <a:solidFill>
                  <a:schemeClr val="bg1"/>
                </a:solidFill>
              </a:rPr>
              <a:t>Mr. Brian N. Dunkel</a:t>
            </a:r>
          </a:p>
          <a:p>
            <a:pPr>
              <a:spcBef>
                <a:spcPts val="0"/>
              </a:spcBef>
            </a:pPr>
            <a:r>
              <a:rPr lang="en-US" sz="3000" dirty="0" smtClean="0">
                <a:solidFill>
                  <a:schemeClr val="bg1"/>
                </a:solidFill>
              </a:rPr>
              <a:t>Director of Legal Services</a:t>
            </a:r>
          </a:p>
          <a:p>
            <a:pPr>
              <a:spcBef>
                <a:spcPts val="0"/>
              </a:spcBef>
            </a:pPr>
            <a:r>
              <a:rPr lang="en-US" sz="3000" dirty="0" smtClean="0">
                <a:solidFill>
                  <a:schemeClr val="bg1"/>
                </a:solidFill>
              </a:rPr>
              <a:t>Attorney-at-Law</a:t>
            </a:r>
          </a:p>
          <a:p>
            <a:pPr>
              <a:spcBef>
                <a:spcPts val="0"/>
              </a:spcBef>
            </a:pPr>
            <a:endParaRPr lang="en-US" sz="3000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en-US" sz="3000" dirty="0" smtClean="0">
                <a:solidFill>
                  <a:schemeClr val="bg1"/>
                </a:solidFill>
              </a:rPr>
              <a:t>Neighborhood </a:t>
            </a:r>
            <a:r>
              <a:rPr lang="en-US" sz="3000" dirty="0">
                <a:solidFill>
                  <a:schemeClr val="bg1"/>
                </a:solidFill>
              </a:rPr>
              <a:t>Christian Legal Clinic </a:t>
            </a:r>
          </a:p>
          <a:p>
            <a:pPr>
              <a:spcBef>
                <a:spcPts val="0"/>
              </a:spcBef>
            </a:pPr>
            <a:r>
              <a:rPr lang="en-US" sz="3000" dirty="0">
                <a:solidFill>
                  <a:schemeClr val="bg1"/>
                </a:solidFill>
              </a:rPr>
              <a:t>3333 N. Meridian Street, Suite 201 </a:t>
            </a:r>
          </a:p>
          <a:p>
            <a:pPr>
              <a:spcBef>
                <a:spcPts val="0"/>
              </a:spcBef>
            </a:pPr>
            <a:r>
              <a:rPr lang="en-US" sz="3000" dirty="0">
                <a:solidFill>
                  <a:schemeClr val="bg1"/>
                </a:solidFill>
              </a:rPr>
              <a:t>Indianapolis, IN 46208 </a:t>
            </a:r>
            <a:endParaRPr lang="en-US" sz="30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endParaRPr lang="en-US" sz="30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en-US" sz="3000" dirty="0" smtClean="0">
                <a:solidFill>
                  <a:schemeClr val="bg1"/>
                </a:solidFill>
              </a:rPr>
              <a:t>(317)429-4134</a:t>
            </a:r>
          </a:p>
          <a:p>
            <a:pPr>
              <a:spcBef>
                <a:spcPts val="0"/>
              </a:spcBef>
            </a:pPr>
            <a:r>
              <a:rPr lang="en-US" sz="3000" dirty="0" smtClean="0">
                <a:solidFill>
                  <a:schemeClr val="bg1"/>
                </a:solidFill>
              </a:rPr>
              <a:t>bdunkel@nclegalclinic.org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924800" cy="1470025"/>
          </a:xfrm>
        </p:spPr>
        <p:txBody>
          <a:bodyPr>
            <a:normAutofit/>
          </a:bodyPr>
          <a:lstStyle/>
          <a:p>
            <a:r>
              <a:rPr lang="en-US" i="1" dirty="0" smtClean="0"/>
              <a:t>Questions?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8244857" cy="6370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Our Vision for Intake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35887" cy="385286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Clients are well-served by </a:t>
            </a:r>
            <a:r>
              <a:rPr lang="en-US" sz="3600" u="sng" dirty="0" smtClean="0">
                <a:solidFill>
                  <a:schemeClr val="bg1"/>
                </a:solidFill>
              </a:rPr>
              <a:t>accessible</a:t>
            </a:r>
            <a:r>
              <a:rPr lang="en-US" sz="3600" dirty="0" smtClean="0">
                <a:solidFill>
                  <a:schemeClr val="bg1"/>
                </a:solidFill>
              </a:rPr>
              <a:t> and </a:t>
            </a:r>
            <a:r>
              <a:rPr lang="en-US" sz="3600" u="sng" dirty="0" smtClean="0">
                <a:solidFill>
                  <a:schemeClr val="bg1"/>
                </a:solidFill>
              </a:rPr>
              <a:t>helpful</a:t>
            </a:r>
            <a:r>
              <a:rPr lang="en-US" sz="3600" dirty="0" smtClean="0">
                <a:solidFill>
                  <a:schemeClr val="bg1"/>
                </a:solidFill>
              </a:rPr>
              <a:t> intake sessions.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Clients offered legal information and advice on the spot by the volunteer attorney.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High-quality intakes enable Clinic’s staff attorneys to decide if more service can be offered to the client.</a:t>
            </a:r>
          </a:p>
          <a:p>
            <a:pPr>
              <a:buFont typeface="Arial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Our Intake Sites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4855" y="1371600"/>
            <a:ext cx="7848600" cy="52578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Partner </a:t>
            </a:r>
            <a:r>
              <a:rPr lang="en-US" sz="3600" dirty="0">
                <a:solidFill>
                  <a:schemeClr val="bg1"/>
                </a:solidFill>
              </a:rPr>
              <a:t>churches and organizations across Indianapolis metro area.</a:t>
            </a:r>
          </a:p>
          <a:p>
            <a:r>
              <a:rPr lang="en-US" sz="3600" dirty="0">
                <a:solidFill>
                  <a:schemeClr val="bg1"/>
                </a:solidFill>
              </a:rPr>
              <a:t>Complete list here: </a:t>
            </a:r>
            <a:r>
              <a:rPr lang="en-US" sz="2800" dirty="0">
                <a:solidFill>
                  <a:schemeClr val="bg1"/>
                </a:solidFill>
                <a:hlinkClick r:id="rId2"/>
              </a:rPr>
              <a:t>www.nclegalclinic.org/IntakeSchedule.aspx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550682"/>
              </p:ext>
            </p:extLst>
          </p:nvPr>
        </p:nvGraphicFramePr>
        <p:xfrm>
          <a:off x="304800" y="4114800"/>
          <a:ext cx="8510751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3938751"/>
              </a:tblGrid>
              <a:tr h="24384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St. Vincent Primary Care Center</a:t>
                      </a:r>
                    </a:p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Vida Nueva United Methodist Church</a:t>
                      </a:r>
                    </a:p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Nehemiah Bible Church</a:t>
                      </a:r>
                    </a:p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NCLC Main Office,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3333 N. 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Meridian</a:t>
                      </a:r>
                    </a:p>
                    <a:p>
                      <a:pPr algn="l"/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Aletheia Church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First Presbyterian Church of Noblesville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John Knox Presbyterian Church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Southeastern Church of Christ</a:t>
                      </a:r>
                    </a:p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La Plaza </a:t>
                      </a:r>
                    </a:p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Shepherd Community Center</a:t>
                      </a:r>
                    </a:p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Zionsville Presbyterian Church</a:t>
                      </a:r>
                    </a:p>
                    <a:p>
                      <a:pPr algn="l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First Presbyterian Church of Lebanon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62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Our Intake Sites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bg1"/>
                </a:solidFill>
              </a:rPr>
              <a:t>Operate 6 days per week at a variety of times of day.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First come, first served (no appointments)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Each intake session is for up to </a:t>
            </a:r>
            <a:r>
              <a:rPr lang="en-US" sz="3400" dirty="0">
                <a:solidFill>
                  <a:schemeClr val="bg1"/>
                </a:solidFill>
              </a:rPr>
              <a:t>4 </a:t>
            </a:r>
            <a:r>
              <a:rPr lang="en-US" sz="3400" dirty="0" smtClean="0">
                <a:solidFill>
                  <a:schemeClr val="bg1"/>
                </a:solidFill>
              </a:rPr>
              <a:t>clients in </a:t>
            </a:r>
            <a:r>
              <a:rPr lang="en-US" sz="3400" dirty="0">
                <a:solidFill>
                  <a:schemeClr val="bg1"/>
                </a:solidFill>
              </a:rPr>
              <a:t>a 2-hour intake session</a:t>
            </a:r>
            <a:r>
              <a:rPr lang="en-US" sz="3400" dirty="0" smtClean="0">
                <a:solidFill>
                  <a:schemeClr val="bg1"/>
                </a:solidFill>
              </a:rPr>
              <a:t>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5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Expectations of Volunteer Attorney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51816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bg1"/>
                </a:solidFill>
              </a:rPr>
              <a:t>Represent the Clinic in a God-glorifying way.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Notify volunteer coordinator of  schedule conflict.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Meet with up to 4 clients in a 2-hour intake session.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Ask good questions, listen well, and take opportunities to encourage client.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Use General Intake Form to submit high-quality intakes and completed Financial Affidavit forms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27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Income Guidelines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u="sng" dirty="0" smtClean="0">
                <a:solidFill>
                  <a:schemeClr val="bg1"/>
                </a:solidFill>
              </a:rPr>
              <a:t>Legal representation</a:t>
            </a:r>
            <a:r>
              <a:rPr lang="en-US" sz="3200" dirty="0" smtClean="0">
                <a:solidFill>
                  <a:schemeClr val="bg1"/>
                </a:solidFill>
              </a:rPr>
              <a:t>: household income is at or below 125% of federal poverty guidelines.</a:t>
            </a:r>
          </a:p>
          <a:p>
            <a:r>
              <a:rPr lang="en-US" sz="3200" u="sng" dirty="0" smtClean="0">
                <a:solidFill>
                  <a:schemeClr val="bg1"/>
                </a:solidFill>
              </a:rPr>
              <a:t>Low-income Taxpayer Clinic</a:t>
            </a:r>
            <a:r>
              <a:rPr lang="en-US" sz="3200" dirty="0" smtClean="0">
                <a:solidFill>
                  <a:schemeClr val="bg1"/>
                </a:solidFill>
              </a:rPr>
              <a:t>: household income at or below 250% of federal poverty guidelines</a:t>
            </a:r>
          </a:p>
          <a:p>
            <a:r>
              <a:rPr lang="en-US" sz="3200" u="sng" dirty="0" smtClean="0">
                <a:solidFill>
                  <a:schemeClr val="bg1"/>
                </a:solidFill>
              </a:rPr>
              <a:t>Housing counseling program</a:t>
            </a:r>
            <a:r>
              <a:rPr lang="en-US" sz="3200" dirty="0" smtClean="0">
                <a:solidFill>
                  <a:schemeClr val="bg1"/>
                </a:solidFill>
              </a:rPr>
              <a:t>: no income guidelines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Consult pg. 5 of Intake Guide, but income eligibility is determined by staff not volunteers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Make sure they complete Financial Affidavit!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60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Case Types We Do Not Take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Family Law (discussed more on next slide)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Criminal prosecution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Fee-generating 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Class action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Social Security Disability (SSD) appeals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Personal injury</a:t>
            </a:r>
          </a:p>
          <a:p>
            <a:r>
              <a:rPr lang="en-US" sz="3200" dirty="0">
                <a:solidFill>
                  <a:schemeClr val="bg1"/>
                </a:solidFill>
              </a:rPr>
              <a:t>Worker’s compensation</a:t>
            </a:r>
          </a:p>
          <a:p>
            <a:r>
              <a:rPr lang="en-US" sz="3200" dirty="0">
                <a:solidFill>
                  <a:schemeClr val="bg1"/>
                </a:solidFill>
              </a:rPr>
              <a:t>Employment discrimination</a:t>
            </a:r>
          </a:p>
          <a:p>
            <a:r>
              <a:rPr lang="en-US" sz="3200" dirty="0">
                <a:solidFill>
                  <a:schemeClr val="bg1"/>
                </a:solidFill>
              </a:rPr>
              <a:t>Housing discrimination</a:t>
            </a:r>
          </a:p>
          <a:p>
            <a:r>
              <a:rPr lang="en-US" sz="3200" dirty="0">
                <a:solidFill>
                  <a:schemeClr val="bg1"/>
                </a:solidFill>
              </a:rPr>
              <a:t>Civil rights issues</a:t>
            </a:r>
          </a:p>
          <a:p>
            <a:r>
              <a:rPr lang="en-US" sz="3200" dirty="0">
                <a:solidFill>
                  <a:schemeClr val="bg1"/>
                </a:solidFill>
              </a:rPr>
              <a:t>School/education law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75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2349</TotalTime>
  <Words>1181</Words>
  <Application>Microsoft Office PowerPoint</Application>
  <PresentationFormat>On-screen Show (4:3)</PresentationFormat>
  <Paragraphs>218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Equity</vt:lpstr>
      <vt:lpstr>How to Do an Intake for the Neighborhood Christian Legal Clinic</vt:lpstr>
      <vt:lpstr>Prayer &amp; Introductions </vt:lpstr>
      <vt:lpstr>Mission of the  Neighborhood Christian Legal Clinic </vt:lpstr>
      <vt:lpstr>Our Vision for Intake </vt:lpstr>
      <vt:lpstr>Our Intake Sites</vt:lpstr>
      <vt:lpstr>Our Intake Sites</vt:lpstr>
      <vt:lpstr>Expectations of Volunteer Attorney</vt:lpstr>
      <vt:lpstr>Income Guidelines</vt:lpstr>
      <vt:lpstr>Case Types We Do Not Take</vt:lpstr>
      <vt:lpstr>Family Law Issues</vt:lpstr>
      <vt:lpstr>How to Submit an Intake</vt:lpstr>
      <vt:lpstr>How to Submit an Intake (cont’d)</vt:lpstr>
      <vt:lpstr>How to Submit an Intake (cont’d)</vt:lpstr>
      <vt:lpstr>How to Submit an Intake (cont’d)</vt:lpstr>
      <vt:lpstr>How to Scan Documents</vt:lpstr>
      <vt:lpstr>What to Tell Client to Expect</vt:lpstr>
      <vt:lpstr>Encouraging Someone at Intake</vt:lpstr>
      <vt:lpstr>Immigration (pgs. 12-15)</vt:lpstr>
      <vt:lpstr>Immigration (pgs. 12-15)</vt:lpstr>
      <vt:lpstr>Housing (pgs. 16-17)</vt:lpstr>
      <vt:lpstr>Tax (pg. 18)</vt:lpstr>
      <vt:lpstr>Expungement (pgs. 19-20)</vt:lpstr>
      <vt:lpstr>Expungement (pg. 21)</vt:lpstr>
      <vt:lpstr>Bankruptcy (pgs. 22-23)</vt:lpstr>
      <vt:lpstr>Debt Collection (pgs. 24-26)</vt:lpstr>
      <vt:lpstr>Driver’s License (pgs. 27-28)</vt:lpstr>
      <vt:lpstr>Guardianship (pg. 29-30)</vt:lpstr>
      <vt:lpstr>Will &amp; Estate Planning (pg. 31)</vt:lpstr>
      <vt:lpstr>Other Resources (pg. 32)</vt:lpstr>
      <vt:lpstr>Interested in Volunteering?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client [filed, will file, is thinking about filing] bankruptcy.  Now what?</dc:title>
  <dc:creator>jabel</dc:creator>
  <cp:lastModifiedBy>Brian N. Dunkel</cp:lastModifiedBy>
  <cp:revision>193</cp:revision>
  <cp:lastPrinted>2016-10-26T21:03:37Z</cp:lastPrinted>
  <dcterms:created xsi:type="dcterms:W3CDTF">2010-10-27T10:39:38Z</dcterms:created>
  <dcterms:modified xsi:type="dcterms:W3CDTF">2017-01-09T14:33:07Z</dcterms:modified>
</cp:coreProperties>
</file>